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3" r:id="rId2"/>
    <p:sldId id="290" r:id="rId3"/>
    <p:sldId id="289" r:id="rId4"/>
    <p:sldId id="288" r:id="rId5"/>
    <p:sldId id="280" r:id="rId6"/>
    <p:sldId id="277" r:id="rId7"/>
    <p:sldId id="275" r:id="rId8"/>
    <p:sldId id="294" r:id="rId9"/>
    <p:sldId id="264" r:id="rId10"/>
    <p:sldId id="263" r:id="rId11"/>
    <p:sldId id="262" r:id="rId12"/>
    <p:sldId id="261" r:id="rId13"/>
    <p:sldId id="344" r:id="rId14"/>
    <p:sldId id="310" r:id="rId15"/>
    <p:sldId id="309" r:id="rId16"/>
    <p:sldId id="304" r:id="rId17"/>
    <p:sldId id="303" r:id="rId18"/>
    <p:sldId id="302" r:id="rId19"/>
    <p:sldId id="342" r:id="rId20"/>
    <p:sldId id="299" r:id="rId21"/>
    <p:sldId id="296" r:id="rId22"/>
    <p:sldId id="295" r:id="rId23"/>
    <p:sldId id="315" r:id="rId24"/>
    <p:sldId id="333" r:id="rId25"/>
    <p:sldId id="332" r:id="rId26"/>
    <p:sldId id="331" r:id="rId27"/>
    <p:sldId id="330" r:id="rId28"/>
    <p:sldId id="335" r:id="rId29"/>
    <p:sldId id="317" r:id="rId30"/>
    <p:sldId id="318" r:id="rId31"/>
    <p:sldId id="337" r:id="rId32"/>
    <p:sldId id="338" r:id="rId33"/>
    <p:sldId id="339" r:id="rId34"/>
    <p:sldId id="34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62" autoAdjust="0"/>
    <p:restoredTop sz="94667" autoAdjust="0"/>
  </p:normalViewPr>
  <p:slideViewPr>
    <p:cSldViewPr>
      <p:cViewPr varScale="1">
        <p:scale>
          <a:sx n="81" d="100"/>
          <a:sy n="81" d="100"/>
        </p:scale>
        <p:origin x="-9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5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CA09F-DAF6-472F-AAE9-295A65F619FF}" type="datetimeFigureOut">
              <a:rPr lang="en-US" smtClean="0"/>
              <a:pPr/>
              <a:t>5/14/2019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70580-9035-4131-989B-6E57D761083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FDEFA63-2920-4DD0-A5F3-9890BE129C8D}" type="datetimeFigureOut">
              <a:rPr lang="en-US" smtClean="0"/>
              <a:pPr/>
              <a:t>5/14/2019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5171CA8-8751-47D2-9AD2-F1C8A58ABA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1CA8-8751-47D2-9AD2-F1C8A58AB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1CA8-8751-47D2-9AD2-F1C8A58ABA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1CA8-8751-47D2-9AD2-F1C8A58ABA8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1CA8-8751-47D2-9AD2-F1C8A58ABA8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171CA8-8751-47D2-9AD2-F1C8A58ABA8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171CA8-8751-47D2-9AD2-F1C8A58ABA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171CA8-8751-47D2-9AD2-F1C8A58ABA8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DEFA63-2920-4DD0-A5F3-9890BE129C8D}" type="datetimeFigureOut">
              <a:rPr lang="en-US" smtClean="0"/>
              <a:pPr/>
              <a:t>5/14/2019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5171CA8-8751-47D2-9AD2-F1C8A58AB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FDEFA63-2920-4DD0-A5F3-9890BE129C8D}" type="datetimeFigureOut">
              <a:rPr lang="en-US" smtClean="0"/>
              <a:pPr/>
              <a:t>5/14/2019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171CA8-8751-47D2-9AD2-F1C8A58ABA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FDEFA63-2920-4DD0-A5F3-9890BE129C8D}" type="datetimeFigureOut">
              <a:rPr lang="en-US" smtClean="0"/>
              <a:pPr/>
              <a:t>5/14/2019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5171CA8-8751-47D2-9AD2-F1C8A58ABA8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FDEFA63-2920-4DD0-A5F3-9890BE129C8D}" type="datetimeFigureOut">
              <a:rPr lang="en-US" smtClean="0"/>
              <a:pPr/>
              <a:t>5/14/2019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171CA8-8751-47D2-9AD2-F1C8A58AB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normAutofit fontScale="92500" lnSpcReduction="10000"/>
          </a:bodyPr>
          <a:lstStyle/>
          <a:p>
            <a:pPr algn="ctr">
              <a:buNone/>
            </a:pPr>
            <a:endParaRPr lang="en-US" sz="3200" b="1" u="sng" dirty="0" smtClean="0">
              <a:solidFill>
                <a:srgbClr val="FF0000"/>
              </a:solidFill>
              <a:latin typeface="Algerian" pitchFamily="82" charset="0"/>
            </a:endParaRPr>
          </a:p>
          <a:p>
            <a:pPr algn="ctr">
              <a:buNone/>
            </a:pPr>
            <a:endParaRPr lang="en-US" sz="3200" b="1" u="sng" dirty="0" smtClean="0">
              <a:solidFill>
                <a:srgbClr val="FF0000"/>
              </a:solidFill>
            </a:endParaRPr>
          </a:p>
          <a:p>
            <a:pPr>
              <a:buNone/>
            </a:pPr>
            <a:r>
              <a:rPr lang="en-US" sz="3200" b="1" i="1" dirty="0" smtClean="0">
                <a:solidFill>
                  <a:srgbClr val="00B050"/>
                </a:solidFill>
                <a:latin typeface="Algerian" pitchFamily="82" charset="0"/>
              </a:rPr>
              <a:t>        LITERACY IN JAMMU AND KASHMIR</a:t>
            </a:r>
          </a:p>
          <a:p>
            <a:pPr algn="ctr">
              <a:buNone/>
            </a:pPr>
            <a:endParaRPr lang="en-US" sz="3200" b="1" i="1" dirty="0" smtClean="0">
              <a:solidFill>
                <a:srgbClr val="00B050"/>
              </a:solidFill>
            </a:endParaRPr>
          </a:p>
          <a:p>
            <a:pPr algn="ctr">
              <a:buNone/>
            </a:pPr>
            <a:r>
              <a:rPr lang="en-US" sz="3200" b="1" i="1" dirty="0" smtClean="0">
                <a:solidFill>
                  <a:srgbClr val="FF0000"/>
                </a:solidFill>
              </a:rPr>
              <a:t>By</a:t>
            </a:r>
          </a:p>
          <a:p>
            <a:pPr algn="ctr">
              <a:buNone/>
            </a:pPr>
            <a:endParaRPr lang="en-US" sz="3200" b="1" i="1" dirty="0" smtClean="0">
              <a:solidFill>
                <a:srgbClr val="00B050"/>
              </a:solidFill>
              <a:latin typeface="Algerian" pitchFamily="82" charset="0"/>
            </a:endParaRPr>
          </a:p>
          <a:p>
            <a:pPr algn="ctr">
              <a:buNone/>
            </a:pPr>
            <a:endParaRPr lang="en-US" sz="3200" b="1" i="1" dirty="0" smtClean="0">
              <a:solidFill>
                <a:srgbClr val="00B050"/>
              </a:solidFill>
              <a:latin typeface="Algerian" pitchFamily="82" charset="0"/>
            </a:endParaRPr>
          </a:p>
          <a:p>
            <a:pPr algn="ctr">
              <a:buNone/>
            </a:pPr>
            <a:r>
              <a:rPr lang="en-US" sz="3200" b="1" i="1" dirty="0" smtClean="0">
                <a:solidFill>
                  <a:srgbClr val="00B050"/>
                </a:solidFill>
                <a:latin typeface="Algerian" pitchFamily="82" charset="0"/>
              </a:rPr>
              <a:t>Taseem </a:t>
            </a:r>
            <a:r>
              <a:rPr lang="en-US" sz="3200" b="1" i="1" dirty="0" smtClean="0">
                <a:solidFill>
                  <a:srgbClr val="00B050"/>
                </a:solidFill>
                <a:latin typeface="Algerian" pitchFamily="82" charset="0"/>
              </a:rPr>
              <a:t>AhmeD                                               </a:t>
            </a:r>
          </a:p>
          <a:p>
            <a:pPr algn="ctr">
              <a:buNone/>
            </a:pPr>
            <a:r>
              <a:rPr lang="en-US" sz="3200" b="1" i="1" dirty="0" smtClean="0">
                <a:solidFill>
                  <a:srgbClr val="00B050"/>
                </a:solidFill>
                <a:latin typeface="Algerian" pitchFamily="82" charset="0"/>
              </a:rPr>
              <a:t>ASSISTANT PROFESSOR</a:t>
            </a:r>
            <a:endParaRPr lang="en-US" sz="3200" b="1" i="1" dirty="0" smtClean="0">
              <a:solidFill>
                <a:srgbClr val="00B050"/>
              </a:solidFill>
              <a:latin typeface="Algerian" pitchFamily="82" charset="0"/>
            </a:endParaRPr>
          </a:p>
          <a:p>
            <a:pPr algn="ctr">
              <a:buNone/>
            </a:pPr>
            <a:endParaRPr lang="en-US" sz="3200" b="1" i="1" dirty="0" smtClean="0">
              <a:solidFill>
                <a:srgbClr val="FFC000"/>
              </a:solidFill>
              <a:latin typeface="Algerian" pitchFamily="82" charset="0"/>
            </a:endParaRPr>
          </a:p>
          <a:p>
            <a:pPr algn="ctr">
              <a:buNone/>
            </a:pPr>
            <a:r>
              <a:rPr lang="en-US" sz="3200" b="1" i="1" dirty="0" smtClean="0">
                <a:solidFill>
                  <a:srgbClr val="FFC000"/>
                </a:solidFill>
                <a:latin typeface="Algerian" pitchFamily="82" charset="0"/>
              </a:rPr>
              <a:t>Department of Geography</a:t>
            </a:r>
          </a:p>
          <a:p>
            <a:pPr algn="ctr">
              <a:buNone/>
            </a:pPr>
            <a:r>
              <a:rPr lang="en-US" sz="3200" b="1" i="1" dirty="0" smtClean="0">
                <a:solidFill>
                  <a:srgbClr val="FFC000"/>
                </a:solidFill>
                <a:latin typeface="Algerian" pitchFamily="82" charset="0"/>
              </a:rPr>
              <a:t>GOVT.DEGREE COLLEGE RAJOURI</a:t>
            </a:r>
          </a:p>
          <a:p>
            <a:pPr algn="ctr">
              <a:buNone/>
            </a:pPr>
            <a:r>
              <a:rPr lang="en-US" sz="3200" b="1" i="1" dirty="0" smtClean="0">
                <a:solidFill>
                  <a:srgbClr val="FFC000"/>
                </a:solidFill>
                <a:latin typeface="Algerian" pitchFamily="82" charset="0"/>
              </a:rPr>
              <a:t>J&amp;K</a:t>
            </a:r>
            <a:endParaRPr lang="en-US" sz="3200" i="1" dirty="0">
              <a:solidFill>
                <a:srgbClr val="FFC00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457206"/>
          <a:ext cx="8534403" cy="6175304"/>
        </p:xfrm>
        <a:graphic>
          <a:graphicData uri="http://schemas.openxmlformats.org/drawingml/2006/table">
            <a:tbl>
              <a:tblPr firstRow="1" bandRow="1">
                <a:tableStyleId>{5C22544A-7EE6-4342-B048-85BDC9FD1C3A}</a:tableStyleId>
              </a:tblPr>
              <a:tblGrid>
                <a:gridCol w="948267"/>
                <a:gridCol w="948267"/>
                <a:gridCol w="948267"/>
                <a:gridCol w="948267"/>
                <a:gridCol w="948267"/>
                <a:gridCol w="948267"/>
                <a:gridCol w="948267"/>
                <a:gridCol w="948267"/>
                <a:gridCol w="948267"/>
              </a:tblGrid>
              <a:tr h="1275547">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Districts</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Literacy Rate</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Proportion of SC Population</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Proportion of ST Population</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Proportion of Urban Population</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Proportion of Workers</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Proportion of Population Below Poverty Line</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Road Length per 100 sqkms Area</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Proportion of Primary Schools</a:t>
                      </a:r>
                      <a:endParaRPr lang="en-US" sz="1100">
                        <a:latin typeface="Calibri"/>
                        <a:ea typeface="Calibri"/>
                        <a:cs typeface="Times New Roman"/>
                      </a:endParaRPr>
                    </a:p>
                  </a:txBody>
                  <a:tcPr marL="68580" marR="68580" marT="0" marB="0" anchor="ctr"/>
                </a:tc>
              </a:tr>
              <a:tr h="196037">
                <a:tc>
                  <a:txBody>
                    <a:bodyPr/>
                    <a:lstStyle/>
                    <a:p>
                      <a:pPr marL="0" marR="0">
                        <a:lnSpc>
                          <a:spcPct val="115000"/>
                        </a:lnSpc>
                        <a:spcBef>
                          <a:spcPts val="0"/>
                        </a:spcBef>
                        <a:spcAft>
                          <a:spcPts val="0"/>
                        </a:spcAft>
                      </a:pPr>
                      <a:r>
                        <a:rPr lang="en-US" sz="1100" b="1" dirty="0" err="1">
                          <a:solidFill>
                            <a:srgbClr val="000000"/>
                          </a:solidFill>
                          <a:latin typeface="Times New Roman"/>
                          <a:ea typeface="Times New Roman"/>
                          <a:cs typeface="Times New Roman"/>
                        </a:rPr>
                        <a:t>Kupwara</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64.51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0.12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8.08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12.03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26.32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NA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47.04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7.7</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dirty="0">
                          <a:solidFill>
                            <a:srgbClr val="000000"/>
                          </a:solidFill>
                          <a:latin typeface="Times New Roman"/>
                          <a:ea typeface="Times New Roman"/>
                          <a:cs typeface="Times New Roman"/>
                        </a:rPr>
                        <a:t>Badgam</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56.08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0.05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3.17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12.99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28.51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23.61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99.78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5.6</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dirty="0" err="1">
                          <a:solidFill>
                            <a:srgbClr val="000000"/>
                          </a:solidFill>
                          <a:latin typeface="Times New Roman"/>
                          <a:ea typeface="Times New Roman"/>
                          <a:cs typeface="Times New Roman"/>
                        </a:rPr>
                        <a:t>Leh</a:t>
                      </a:r>
                      <a:r>
                        <a:rPr lang="en-US" sz="1100" b="1" dirty="0">
                          <a:solidFill>
                            <a:srgbClr val="000000"/>
                          </a:solidFill>
                          <a:latin typeface="Times New Roman"/>
                          <a:ea typeface="Times New Roman"/>
                          <a:cs typeface="Times New Roman"/>
                        </a:rPr>
                        <a:t>(</a:t>
                      </a:r>
                      <a:r>
                        <a:rPr lang="en-US" sz="1100" b="1" dirty="0" err="1">
                          <a:solidFill>
                            <a:srgbClr val="000000"/>
                          </a:solidFill>
                          <a:latin typeface="Times New Roman"/>
                          <a:ea typeface="Times New Roman"/>
                          <a:cs typeface="Times New Roman"/>
                        </a:rPr>
                        <a:t>Ladakh</a:t>
                      </a:r>
                      <a:r>
                        <a:rPr lang="en-US" sz="1100" b="1" dirty="0">
                          <a:solidFill>
                            <a:srgbClr val="000000"/>
                          </a:solidFill>
                          <a:latin typeface="Times New Roman"/>
                          <a:ea typeface="Times New Roman"/>
                          <a:cs typeface="Times New Roman"/>
                        </a:rPr>
                        <a:t>)</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77.20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0.37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71.81</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34.21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56.24</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21.38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3.33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1.8</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Kargil</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71.34</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0.01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86.89</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11.60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36.84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29.80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6.84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2.1</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Punch</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66.74</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0.12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36.93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8.10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33.85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29.00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35.60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4.9</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Rajouri</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68.17</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7.50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36.24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8.14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45.28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20.83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16.31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9.6</a:t>
                      </a:r>
                      <a:endParaRPr lang="en-US" sz="1100" b="1" dirty="0">
                        <a:solidFill>
                          <a:srgbClr val="FF0000"/>
                        </a:solidFill>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Kathua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73.09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22.91</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8.65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14.55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32.51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33.85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38.61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7.5</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Baramula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64.63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0.15</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3.74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18.10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30.18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38.45</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47.90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8.6</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Bandipore</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56.28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0.10</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19.22</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16.66</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38.07</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30.80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76.13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4.2</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Srinagar</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69.41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0.09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0.72</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98.60</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32.92</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5.92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106.75</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Ganderbal</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58.04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0.04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20.53</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15.81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33.92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19.12</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37.99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2.6</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Pulwama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63.48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0.07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4.03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14.36</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33.62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22.74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68.60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4.2</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Shupiyan</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60.76</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0.02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8.20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6.15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32.95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14.37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163.14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2.1</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Anantnag</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62.69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0.17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10.75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26.23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36.13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10.95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42.58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5.3</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Kulgam</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59.23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0.00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6.25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18.99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37.69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25.36</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54.17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2.7</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Doda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64.68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13.03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9.57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7.97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37.06</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25.05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7.79</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6.7</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Ramban</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54.27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4.91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14.02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4.16</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30.74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31.53</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NA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2.7</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Kishtwar</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56.20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6.20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16.54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6.44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35.97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NA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26.22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NA</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Udhampur</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68.49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24.97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10.15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19.50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43.91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22.55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NA</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5.1</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Reasi</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58.15</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12.00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28.08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8.58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46.01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32.94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73.48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2.9</a:t>
                      </a:r>
                      <a:endParaRPr lang="en-US" sz="1100" b="1">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Jammu</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83.45</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24.71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4.52</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50.00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33.24</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11.59</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NA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8.1</a:t>
                      </a:r>
                      <a:endParaRPr lang="en-US" sz="1100" b="1" dirty="0">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Samba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81.41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latin typeface="Times New Roman"/>
                          <a:ea typeface="Times New Roman"/>
                          <a:cs typeface="Times New Roman"/>
                        </a:rPr>
                        <a:t>28.80</a:t>
                      </a:r>
                      <a:endParaRPr lang="en-US" sz="1100" b="1" dirty="0">
                        <a:solidFill>
                          <a:srgbClr val="FF000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5.51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16.81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29.01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32.50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NA</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2.9</a:t>
                      </a:r>
                      <a:endParaRPr lang="en-US" sz="1100" b="1" dirty="0">
                        <a:latin typeface="Calibri"/>
                        <a:ea typeface="Calibri"/>
                        <a:cs typeface="Times New Roman"/>
                      </a:endParaRPr>
                    </a:p>
                  </a:txBody>
                  <a:tcPr marL="68580" marR="68580" marT="0" marB="0" anchor="b"/>
                </a:tc>
              </a:tr>
              <a:tr h="196037">
                <a:tc>
                  <a:txBody>
                    <a:bodyPr/>
                    <a:lstStyle/>
                    <a:p>
                      <a:pPr marL="0" marR="0">
                        <a:lnSpc>
                          <a:spcPct val="115000"/>
                        </a:lnSpc>
                        <a:spcBef>
                          <a:spcPts val="0"/>
                        </a:spcBef>
                        <a:spcAft>
                          <a:spcPts val="0"/>
                        </a:spcAft>
                      </a:pPr>
                      <a:r>
                        <a:rPr lang="en-US" sz="1100" b="1">
                          <a:solidFill>
                            <a:srgbClr val="000000"/>
                          </a:solidFill>
                          <a:latin typeface="Times New Roman"/>
                          <a:ea typeface="Times New Roman"/>
                          <a:cs typeface="Times New Roman"/>
                        </a:rPr>
                        <a:t>J&amp;K</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67.16</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7.38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11.91</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27.38</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34.47</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24.11</a:t>
                      </a:r>
                      <a:endParaRPr lang="en-US" sz="1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a:solidFill>
                            <a:srgbClr val="000000"/>
                          </a:solidFill>
                          <a:latin typeface="Times New Roman"/>
                          <a:ea typeface="Times New Roman"/>
                          <a:cs typeface="Times New Roman"/>
                        </a:rPr>
                        <a:t>52.90</a:t>
                      </a:r>
                      <a:endParaRPr lang="en-US" sz="1100" b="1">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000000"/>
                          </a:solidFill>
                          <a:latin typeface="Times New Roman"/>
                          <a:ea typeface="Times New Roman"/>
                          <a:cs typeface="Times New Roman"/>
                        </a:rPr>
                        <a:t>100</a:t>
                      </a:r>
                      <a:endParaRPr lang="en-US" sz="1100" b="1" dirty="0">
                        <a:latin typeface="Calibri"/>
                        <a:ea typeface="Calibri"/>
                        <a:cs typeface="Times New Roman"/>
                      </a:endParaRPr>
                    </a:p>
                  </a:txBody>
                  <a:tcPr marL="68580" marR="68580" marT="0" marB="0" anchor="b"/>
                </a:tc>
              </a:tr>
              <a:tr h="387795">
                <a:tc gridSpan="9">
                  <a:txBody>
                    <a:bodyPr/>
                    <a:lstStyle/>
                    <a:p>
                      <a:r>
                        <a:rPr kumimoji="0" lang="en-US" sz="1300" kern="1200" dirty="0" smtClean="0">
                          <a:solidFill>
                            <a:schemeClr val="dk1"/>
                          </a:solidFill>
                          <a:latin typeface="+mn-lt"/>
                          <a:ea typeface="+mn-ea"/>
                          <a:cs typeface="+mn-cs"/>
                        </a:rPr>
                        <a:t>Sources: Census of India, 2011</a:t>
                      </a:r>
                      <a:r>
                        <a:rPr kumimoji="0" lang="en-US" sz="1300" kern="1200" baseline="0" dirty="0" smtClean="0">
                          <a:solidFill>
                            <a:schemeClr val="dk1"/>
                          </a:solidFill>
                          <a:latin typeface="+mn-lt"/>
                          <a:ea typeface="+mn-ea"/>
                          <a:cs typeface="+mn-cs"/>
                        </a:rPr>
                        <a:t>/</a:t>
                      </a:r>
                      <a:r>
                        <a:rPr kumimoji="0" lang="en-US" sz="1300" kern="1200" dirty="0" smtClean="0">
                          <a:solidFill>
                            <a:schemeClr val="dk1"/>
                          </a:solidFill>
                          <a:latin typeface="+mn-lt"/>
                          <a:ea typeface="+mn-ea"/>
                          <a:cs typeface="+mn-cs"/>
                        </a:rPr>
                        <a:t>www.jkeducation.gov.in</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nchor="b"/>
                </a:tc>
              </a:tr>
            </a:tbl>
          </a:graphicData>
        </a:graphic>
      </p:graphicFrame>
      <p:sp>
        <p:nvSpPr>
          <p:cNvPr id="2" name="Title 1"/>
          <p:cNvSpPr>
            <a:spLocks noGrp="1"/>
          </p:cNvSpPr>
          <p:nvPr>
            <p:ph type="title"/>
          </p:nvPr>
        </p:nvSpPr>
        <p:spPr>
          <a:xfrm>
            <a:off x="457200" y="152400"/>
            <a:ext cx="8229600" cy="304800"/>
          </a:xfrm>
        </p:spPr>
        <p:txBody>
          <a:bodyPr>
            <a:normAutofit/>
          </a:bodyPr>
          <a:lstStyle/>
          <a:p>
            <a:pPr algn="ctr"/>
            <a:r>
              <a:rPr lang="en-US" sz="1300" dirty="0" smtClean="0"/>
              <a:t>JAMMU AND KASHMIR: Literacy Rate and Literacy Indicators,2011</a:t>
            </a:r>
            <a:endParaRPr lang="en-US" sz="13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pg"/>
          <p:cNvPicPr>
            <a:picLocks noGrp="1" noChangeAspect="1"/>
          </p:cNvPicPr>
          <p:nvPr>
            <p:ph idx="1"/>
          </p:nvPr>
        </p:nvPicPr>
        <p:blipFill>
          <a:blip r:embed="rId2" cstate="print"/>
          <a:stretch>
            <a:fillRect/>
          </a:stretch>
        </p:blipFill>
        <p:spPr>
          <a:xfrm>
            <a:off x="832970" y="228600"/>
            <a:ext cx="7478059" cy="57785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778691"/>
          </a:xfrm>
        </p:spPr>
        <p:txBody>
          <a:bodyPr>
            <a:normAutofit lnSpcReduction="10000"/>
          </a:bodyPr>
          <a:lstStyle/>
          <a:p>
            <a:r>
              <a:rPr lang="en-US" sz="2000" dirty="0" smtClean="0">
                <a:latin typeface="Times New Roman" pitchFamily="18" charset="0"/>
                <a:cs typeface="Times New Roman" pitchFamily="18" charset="0"/>
              </a:rPr>
              <a:t>Broadly speaking, Map reveals that </a:t>
            </a:r>
            <a:r>
              <a:rPr lang="en-US" sz="2000" dirty="0" smtClean="0">
                <a:solidFill>
                  <a:srgbClr val="FF0000"/>
                </a:solidFill>
                <a:latin typeface="Times New Roman" pitchFamily="18" charset="0"/>
                <a:cs typeface="Times New Roman" pitchFamily="18" charset="0"/>
              </a:rPr>
              <a:t>eastern and south-western parts </a:t>
            </a:r>
            <a:r>
              <a:rPr lang="en-US" sz="2000" dirty="0" smtClean="0">
                <a:latin typeface="Times New Roman" pitchFamily="18" charset="0"/>
                <a:cs typeface="Times New Roman" pitchFamily="18" charset="0"/>
              </a:rPr>
              <a:t>where the literacy rates are generally high, stands out in marked contrast to central part, where low level of literacy prevails.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highest literacy rate in south-west and east </a:t>
            </a:r>
            <a:r>
              <a:rPr lang="en-US" sz="2000" dirty="0" smtClean="0">
                <a:solidFill>
                  <a:srgbClr val="FF0000"/>
                </a:solidFill>
                <a:latin typeface="Times New Roman" pitchFamily="18" charset="0"/>
                <a:cs typeface="Times New Roman" pitchFamily="18" charset="0"/>
              </a:rPr>
              <a:t>gradually decrease</a:t>
            </a:r>
            <a:r>
              <a:rPr lang="en-US" sz="2000" dirty="0" smtClean="0">
                <a:latin typeface="Times New Roman" pitchFamily="18" charset="0"/>
                <a:cs typeface="Times New Roman" pitchFamily="18" charset="0"/>
              </a:rPr>
              <a:t> towards centre.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moderate literacy is observed in the stretches of low literacy running from south-east to north-west direction.</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High literacy rates are characteristic of areas with high degree of exposure to external influence, high level of Christian missionary work, high degree of urbanization and high standard of living.</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On the other hand, low literacy is found in areas with backward economy, high percentage of population engaged in agriculture, low age of marriages result in high rate of dropouts, low degree of urbanization and high proportion of scheduled tribe population.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02491"/>
          </a:xfrm>
        </p:spPr>
        <p:txBody>
          <a:bodyPr>
            <a:normAutofit fontScale="40000" lnSpcReduction="20000"/>
          </a:bodyPr>
          <a:lstStyle/>
          <a:p>
            <a:pPr>
              <a:buNone/>
            </a:pPr>
            <a:r>
              <a:rPr lang="en-US" sz="5400" b="1" i="1" dirty="0" smtClean="0">
                <a:solidFill>
                  <a:srgbClr val="FF0000"/>
                </a:solidFill>
              </a:rPr>
              <a:t>  </a:t>
            </a:r>
          </a:p>
          <a:p>
            <a:pPr>
              <a:buNone/>
            </a:pPr>
            <a:r>
              <a:rPr lang="en-US" sz="5400" b="1" i="1" dirty="0" smtClean="0">
                <a:solidFill>
                  <a:srgbClr val="FF0000"/>
                </a:solidFill>
              </a:rPr>
              <a:t>Male-Female Literacy</a:t>
            </a:r>
            <a:endParaRPr lang="en-US" sz="5400" b="1" i="1" dirty="0" smtClean="0">
              <a:solidFill>
                <a:srgbClr val="FF0000"/>
              </a:solidFill>
            </a:endParaRPr>
          </a:p>
          <a:p>
            <a:pPr algn="ctr">
              <a:buNone/>
            </a:pPr>
            <a:endParaRPr lang="en-US" sz="5400" dirty="0" smtClean="0">
              <a:solidFill>
                <a:srgbClr val="FF0000"/>
              </a:solidFill>
            </a:endParaRPr>
          </a:p>
          <a:p>
            <a:pPr>
              <a:buNone/>
            </a:pPr>
            <a:r>
              <a:rPr lang="en-IN" sz="5400" dirty="0" smtClean="0"/>
              <a:t>  </a:t>
            </a:r>
            <a:r>
              <a:rPr lang="en-US" sz="5400" dirty="0" smtClean="0"/>
              <a:t> Jammu </a:t>
            </a:r>
            <a:r>
              <a:rPr lang="en-US" sz="5400" dirty="0" smtClean="0"/>
              <a:t>and Kashmir made remarkable progress in female literacy from 43.0 percent in 2001 to 56.43 percent in 2011 but still lags behind the national average of 64.6 percent by 8.17 </a:t>
            </a:r>
            <a:r>
              <a:rPr lang="en-US" sz="5400" dirty="0" smtClean="0"/>
              <a:t>percent </a:t>
            </a:r>
            <a:r>
              <a:rPr lang="en-US" sz="5400" dirty="0" smtClean="0"/>
              <a:t>points</a:t>
            </a:r>
            <a:r>
              <a:rPr lang="en-US" sz="5400" dirty="0" smtClean="0"/>
              <a:t>.</a:t>
            </a:r>
          </a:p>
          <a:p>
            <a:pPr>
              <a:buNone/>
            </a:pPr>
            <a:endParaRPr lang="en-US" sz="5400" dirty="0" smtClean="0"/>
          </a:p>
          <a:p>
            <a:pPr>
              <a:buNone/>
            </a:pPr>
            <a:r>
              <a:rPr lang="en-US" sz="5400" dirty="0" smtClean="0"/>
              <a:t>   Jammu </a:t>
            </a:r>
            <a:r>
              <a:rPr lang="en-US" sz="5400" dirty="0" smtClean="0"/>
              <a:t>and Kashmir scored 32</a:t>
            </a:r>
            <a:r>
              <a:rPr lang="en-US" sz="5400" baseline="30000" dirty="0" smtClean="0"/>
              <a:t>nd</a:t>
            </a:r>
            <a:r>
              <a:rPr lang="en-US" sz="5400" dirty="0" smtClean="0"/>
              <a:t> position in female literacy as compared to 30</a:t>
            </a:r>
            <a:r>
              <a:rPr lang="en-US" sz="5400" baseline="30000" dirty="0" smtClean="0"/>
              <a:t>th</a:t>
            </a:r>
            <a:r>
              <a:rPr lang="en-US" sz="5400" dirty="0" smtClean="0"/>
              <a:t> position in overall literacy rate among all states and union territories of India. </a:t>
            </a:r>
            <a:endParaRPr lang="en-US" sz="5400" dirty="0" smtClean="0"/>
          </a:p>
          <a:p>
            <a:pPr>
              <a:buNone/>
            </a:pPr>
            <a:endParaRPr lang="en-US" sz="5400" dirty="0" smtClean="0"/>
          </a:p>
          <a:p>
            <a:pPr>
              <a:buNone/>
            </a:pPr>
            <a:r>
              <a:rPr lang="en-US" sz="5400" dirty="0" smtClean="0"/>
              <a:t>   The </a:t>
            </a:r>
            <a:r>
              <a:rPr lang="en-US" sz="5400" dirty="0" smtClean="0"/>
              <a:t>state with 67.16 percent literacy had 76.75 percent male literacy and 56.43 percent female literacy, according to census, 2011</a:t>
            </a:r>
            <a:r>
              <a:rPr lang="en-US" sz="5400" dirty="0" smtClean="0"/>
              <a:t>.</a:t>
            </a:r>
          </a:p>
          <a:p>
            <a:pPr>
              <a:buNone/>
            </a:pPr>
            <a:r>
              <a:rPr lang="en-US" sz="5400" dirty="0" smtClean="0"/>
              <a:t> </a:t>
            </a:r>
          </a:p>
          <a:p>
            <a:pPr>
              <a:buNone/>
            </a:pPr>
            <a:r>
              <a:rPr lang="en-US" sz="5400" dirty="0" smtClean="0"/>
              <a:t>  There </a:t>
            </a:r>
            <a:r>
              <a:rPr lang="en-US" sz="5400" dirty="0" smtClean="0"/>
              <a:t>were large spatial variations and disparities in male and female literacy in Jammu and Kashmir. </a:t>
            </a:r>
            <a:endParaRPr lang="en-IN" sz="5400" dirty="0" smtClean="0"/>
          </a:p>
          <a:p>
            <a:pPr algn="ctr">
              <a:buNone/>
            </a:pPr>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jpg"/>
          <p:cNvPicPr>
            <a:picLocks noGrp="1" noChangeAspect="1"/>
          </p:cNvPicPr>
          <p:nvPr>
            <p:ph idx="1"/>
          </p:nvPr>
        </p:nvPicPr>
        <p:blipFill>
          <a:blip r:embed="rId2" cstate="print"/>
          <a:stretch>
            <a:fillRect/>
          </a:stretch>
        </p:blipFill>
        <p:spPr>
          <a:xfrm>
            <a:off x="990600" y="533400"/>
            <a:ext cx="7137590" cy="55165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2.jpg"/>
          <p:cNvPicPr>
            <a:picLocks noGrp="1" noChangeAspect="1"/>
          </p:cNvPicPr>
          <p:nvPr>
            <p:ph idx="1"/>
          </p:nvPr>
        </p:nvPicPr>
        <p:blipFill>
          <a:blip r:embed="rId2" cstate="print"/>
          <a:stretch>
            <a:fillRect/>
          </a:stretch>
        </p:blipFill>
        <p:spPr>
          <a:xfrm>
            <a:off x="1143000" y="457200"/>
            <a:ext cx="7334772" cy="56689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Autofit/>
          </a:bodyPr>
          <a:lstStyle/>
          <a:p>
            <a:pPr>
              <a:buNone/>
            </a:pPr>
            <a:r>
              <a:rPr lang="en-US" sz="2000" b="1" i="1" dirty="0" smtClean="0">
                <a:solidFill>
                  <a:srgbClr val="FF0000"/>
                </a:solidFill>
              </a:rPr>
              <a:t>   Urban-Rural  Literacy</a:t>
            </a:r>
            <a:endParaRPr lang="en-US" sz="2000" dirty="0" smtClean="0">
              <a:solidFill>
                <a:srgbClr val="FF0000"/>
              </a:solidFill>
            </a:endParaRPr>
          </a:p>
          <a:p>
            <a:r>
              <a:rPr lang="en-US" sz="2000" dirty="0" smtClean="0">
                <a:latin typeface="Times New Roman" pitchFamily="18" charset="0"/>
                <a:cs typeface="Times New Roman" pitchFamily="18" charset="0"/>
              </a:rPr>
              <a:t>Jammu and Kashmir, being one of the least literate states in the country have </a:t>
            </a:r>
            <a:r>
              <a:rPr lang="en-US" sz="2000" dirty="0" smtClean="0">
                <a:solidFill>
                  <a:srgbClr val="FF0000"/>
                </a:solidFill>
                <a:latin typeface="Times New Roman" pitchFamily="18" charset="0"/>
                <a:cs typeface="Times New Roman" pitchFamily="18" charset="0"/>
              </a:rPr>
              <a:t>sharp differences </a:t>
            </a:r>
            <a:r>
              <a:rPr lang="en-US" sz="2000" dirty="0" smtClean="0">
                <a:latin typeface="Times New Roman" pitchFamily="18" charset="0"/>
                <a:cs typeface="Times New Roman" pitchFamily="18" charset="0"/>
              </a:rPr>
              <a:t>in the literacy rates of urban and rural population in 2011. </a:t>
            </a:r>
          </a:p>
          <a:p>
            <a:r>
              <a:rPr lang="en-US" sz="2000" dirty="0" smtClean="0">
                <a:latin typeface="Times New Roman" pitchFamily="18" charset="0"/>
                <a:cs typeface="Times New Roman" pitchFamily="18" charset="0"/>
              </a:rPr>
              <a:t>While in urban areas </a:t>
            </a:r>
            <a:r>
              <a:rPr lang="en-US" sz="2000" dirty="0" smtClean="0">
                <a:solidFill>
                  <a:srgbClr val="FF0000"/>
                </a:solidFill>
                <a:latin typeface="Times New Roman" pitchFamily="18" charset="0"/>
                <a:cs typeface="Times New Roman" pitchFamily="18" charset="0"/>
              </a:rPr>
              <a:t>77.12</a:t>
            </a:r>
            <a:r>
              <a:rPr lang="en-US" sz="2000" dirty="0" smtClean="0">
                <a:latin typeface="Times New Roman" pitchFamily="18" charset="0"/>
                <a:cs typeface="Times New Roman" pitchFamily="18" charset="0"/>
              </a:rPr>
              <a:t> percent people were able to read and write, this percentage was very low (</a:t>
            </a:r>
            <a:r>
              <a:rPr lang="en-US" sz="2000" dirty="0" smtClean="0">
                <a:solidFill>
                  <a:srgbClr val="FF0000"/>
                </a:solidFill>
                <a:latin typeface="Times New Roman" pitchFamily="18" charset="0"/>
                <a:cs typeface="Times New Roman" pitchFamily="18" charset="0"/>
              </a:rPr>
              <a:t>63.18</a:t>
            </a:r>
            <a:r>
              <a:rPr lang="en-US" sz="2000" dirty="0" smtClean="0">
                <a:latin typeface="Times New Roman" pitchFamily="18" charset="0"/>
                <a:cs typeface="Times New Roman" pitchFamily="18" charset="0"/>
              </a:rPr>
              <a:t> percent) in rural areas.</a:t>
            </a:r>
          </a:p>
          <a:p>
            <a:r>
              <a:rPr lang="en-US" sz="2000" dirty="0" smtClean="0">
                <a:latin typeface="Times New Roman" pitchFamily="18" charset="0"/>
                <a:cs typeface="Times New Roman" pitchFamily="18" charset="0"/>
              </a:rPr>
              <a:t>These differences in urban and rural literacy were the outcome of </a:t>
            </a:r>
            <a:r>
              <a:rPr lang="en-US" sz="2000" dirty="0" smtClean="0">
                <a:solidFill>
                  <a:srgbClr val="FF0000"/>
                </a:solidFill>
                <a:latin typeface="Times New Roman" pitchFamily="18" charset="0"/>
                <a:cs typeface="Times New Roman" pitchFamily="18" charset="0"/>
              </a:rPr>
              <a:t>differences in the society and economy </a:t>
            </a:r>
            <a:r>
              <a:rPr lang="en-US" sz="2000" dirty="0" smtClean="0">
                <a:latin typeface="Times New Roman" pitchFamily="18" charset="0"/>
                <a:cs typeface="Times New Roman" pitchFamily="18" charset="0"/>
              </a:rPr>
              <a:t>of the two areas. </a:t>
            </a:r>
          </a:p>
          <a:p>
            <a:r>
              <a:rPr lang="en-US" sz="2000" dirty="0" smtClean="0">
                <a:latin typeface="Times New Roman" pitchFamily="18" charset="0"/>
                <a:cs typeface="Times New Roman" pitchFamily="18" charset="0"/>
              </a:rPr>
              <a:t>As per 2011 census, Jammu and Kashmir was a rural state with high proportion of rural population. Out of total number of 82 tehsils in all the 22 districts of the state, </a:t>
            </a:r>
            <a:r>
              <a:rPr lang="en-US" sz="2000" dirty="0" smtClean="0">
                <a:solidFill>
                  <a:srgbClr val="FF0000"/>
                </a:solidFill>
                <a:latin typeface="Times New Roman" pitchFamily="18" charset="0"/>
                <a:cs typeface="Times New Roman" pitchFamily="18" charset="0"/>
              </a:rPr>
              <a:t>60 tehsils</a:t>
            </a:r>
            <a:r>
              <a:rPr lang="en-US" sz="2000" dirty="0" smtClean="0">
                <a:latin typeface="Times New Roman" pitchFamily="18" charset="0"/>
                <a:cs typeface="Times New Roman" pitchFamily="18" charset="0"/>
              </a:rPr>
              <a:t> had urban Settlement in some areas.</a:t>
            </a:r>
          </a:p>
          <a:p>
            <a:r>
              <a:rPr lang="en-US" sz="2000" dirty="0" smtClean="0">
                <a:latin typeface="Times New Roman" pitchFamily="18" charset="0"/>
                <a:cs typeface="Times New Roman" pitchFamily="18" charset="0"/>
              </a:rPr>
              <a:t>There was not even </a:t>
            </a:r>
            <a:r>
              <a:rPr lang="en-US" sz="2000" dirty="0" smtClean="0">
                <a:solidFill>
                  <a:srgbClr val="FF0000"/>
                </a:solidFill>
                <a:latin typeface="Times New Roman" pitchFamily="18" charset="0"/>
                <a:cs typeface="Times New Roman" pitchFamily="18" charset="0"/>
              </a:rPr>
              <a:t>a single tehsils </a:t>
            </a:r>
            <a:r>
              <a:rPr lang="en-US" sz="2000" dirty="0" smtClean="0">
                <a:latin typeface="Times New Roman" pitchFamily="18" charset="0"/>
                <a:cs typeface="Times New Roman" pitchFamily="18" charset="0"/>
              </a:rPr>
              <a:t>in the state with high rural literacy than the urban literacy in 2011. </a:t>
            </a:r>
          </a:p>
          <a:p>
            <a:r>
              <a:rPr lang="en-US" sz="2000" dirty="0" smtClean="0">
                <a:latin typeface="Times New Roman" pitchFamily="18" charset="0"/>
                <a:cs typeface="Times New Roman" pitchFamily="18" charset="0"/>
              </a:rPr>
              <a:t>Interestingly, the female literacy of urban areas (69.0 percent) was higher than even the general literacy (63.18 percent) of the rural population.</a:t>
            </a:r>
          </a:p>
          <a:p>
            <a:r>
              <a:rPr lang="en-US" sz="2000" dirty="0" smtClean="0">
                <a:latin typeface="Times New Roman" pitchFamily="18" charset="0"/>
                <a:cs typeface="Times New Roman" pitchFamily="18" charset="0"/>
              </a:rPr>
              <a:t>In 2011, the urban - rural literacy differential index in Jammu and Kashmir was </a:t>
            </a:r>
            <a:r>
              <a:rPr lang="en-US" sz="2000" dirty="0" smtClean="0">
                <a:solidFill>
                  <a:srgbClr val="FF0000"/>
                </a:solidFill>
                <a:latin typeface="Times New Roman" pitchFamily="18" charset="0"/>
                <a:cs typeface="Times New Roman" pitchFamily="18" charset="0"/>
              </a:rPr>
              <a:t>18.07.</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1.jpg"/>
          <p:cNvPicPr>
            <a:picLocks noGrp="1" noChangeAspect="1"/>
          </p:cNvPicPr>
          <p:nvPr>
            <p:ph idx="1"/>
          </p:nvPr>
        </p:nvPicPr>
        <p:blipFill>
          <a:blip r:embed="rId2" cstate="print"/>
          <a:stretch>
            <a:fillRect/>
          </a:stretch>
        </p:blipFill>
        <p:spPr>
          <a:xfrm>
            <a:off x="1219200" y="457200"/>
            <a:ext cx="7265894" cy="561455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4.jpg"/>
          <p:cNvPicPr>
            <a:picLocks noGrp="1" noChangeAspect="1"/>
          </p:cNvPicPr>
          <p:nvPr>
            <p:ph idx="1"/>
          </p:nvPr>
        </p:nvPicPr>
        <p:blipFill>
          <a:blip r:embed="rId2" cstate="print"/>
          <a:stretch>
            <a:fillRect/>
          </a:stretch>
        </p:blipFill>
        <p:spPr>
          <a:xfrm>
            <a:off x="914400" y="533400"/>
            <a:ext cx="7415438" cy="573130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791200"/>
          </a:xfrm>
        </p:spPr>
        <p:txBody>
          <a:bodyPr>
            <a:normAutofit/>
          </a:bodyPr>
          <a:lstStyle/>
          <a:p>
            <a:r>
              <a:rPr lang="en-US" sz="1600" dirty="0" smtClean="0"/>
              <a:t>Areas with </a:t>
            </a:r>
            <a:r>
              <a:rPr lang="en-US" sz="1600" dirty="0" smtClean="0">
                <a:solidFill>
                  <a:srgbClr val="FF0000"/>
                </a:solidFill>
              </a:rPr>
              <a:t>narrow rural-urban </a:t>
            </a:r>
            <a:r>
              <a:rPr lang="en-US" sz="1600" dirty="0" smtClean="0"/>
              <a:t>gap are those where moderate to low urban literacy and high rural literacy rates are found. </a:t>
            </a:r>
          </a:p>
          <a:p>
            <a:r>
              <a:rPr lang="en-US" sz="1600" dirty="0" smtClean="0"/>
              <a:t>These areas are </a:t>
            </a:r>
            <a:r>
              <a:rPr lang="en-US" sz="1600" dirty="0" smtClean="0">
                <a:solidFill>
                  <a:srgbClr val="FF0000"/>
                </a:solidFill>
              </a:rPr>
              <a:t>well connected </a:t>
            </a:r>
            <a:r>
              <a:rPr lang="en-US" sz="1600" dirty="0" smtClean="0"/>
              <a:t>to neighboring areas and the rural population is well exposed to the external influences.</a:t>
            </a:r>
          </a:p>
          <a:p>
            <a:r>
              <a:rPr lang="en-US" sz="1600" dirty="0" smtClean="0"/>
              <a:t> In highly industrialized and urbanized areas of Jammu region, the </a:t>
            </a:r>
            <a:r>
              <a:rPr lang="en-US" sz="1600" dirty="0" smtClean="0">
                <a:solidFill>
                  <a:srgbClr val="FF0000"/>
                </a:solidFill>
              </a:rPr>
              <a:t>spread effect </a:t>
            </a:r>
            <a:r>
              <a:rPr lang="en-US" sz="1600" dirty="0" smtClean="0"/>
              <a:t>of big towns and </a:t>
            </a:r>
            <a:r>
              <a:rPr lang="en-US" sz="1600" dirty="0" smtClean="0">
                <a:solidFill>
                  <a:srgbClr val="FF0000"/>
                </a:solidFill>
              </a:rPr>
              <a:t>diffusion</a:t>
            </a:r>
            <a:r>
              <a:rPr lang="en-US" sz="1600" dirty="0" smtClean="0"/>
              <a:t> of literacy from urban to rural areas have reduced urban - rural differential in literacy. </a:t>
            </a:r>
          </a:p>
          <a:p>
            <a:endParaRPr lang="en-US" sz="1600" dirty="0" smtClean="0"/>
          </a:p>
          <a:p>
            <a:r>
              <a:rPr lang="en-US" sz="1600" dirty="0" smtClean="0"/>
              <a:t>The areas with moderate differential in rural - urban literacy are those which have displayed moderate to high literacy in urban areas and high literacy in rural areas. These areas have good rural economy.</a:t>
            </a:r>
          </a:p>
          <a:p>
            <a:endParaRPr lang="en-US" sz="1600" dirty="0" smtClean="0"/>
          </a:p>
          <a:p>
            <a:r>
              <a:rPr lang="en-US" sz="1600" dirty="0" smtClean="0"/>
              <a:t>High differential in rural-urban literacy are associated with areas showing high urban literacy and low rural literacy rates</a:t>
            </a:r>
          </a:p>
          <a:p>
            <a:r>
              <a:rPr lang="en-US" sz="1600" dirty="0" smtClean="0"/>
              <a:t>High urban literacy is associated with status of district headquarters of towns and other urban centers. </a:t>
            </a:r>
          </a:p>
          <a:p>
            <a:r>
              <a:rPr lang="en-US" sz="1600" dirty="0" smtClean="0"/>
              <a:t>Low rural literacy is associated with high proportion of Scheduled population in rural areas.</a:t>
            </a:r>
          </a:p>
          <a:p>
            <a:r>
              <a:rPr lang="en-US" sz="1600" dirty="0" smtClean="0"/>
              <a:t> Agricultural base of rural society and low female literacy.</a:t>
            </a:r>
          </a:p>
          <a:p>
            <a:r>
              <a:rPr lang="en-US" sz="1600" dirty="0" smtClean="0"/>
              <a:t>Low diffusion of literacy from urban to rural areas resulted in high differential  in rural-urban literacy. </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a:bodyPr>
          <a:lstStyle/>
          <a:p>
            <a:pPr>
              <a:buNone/>
            </a:pPr>
            <a:r>
              <a:rPr lang="en-US" sz="2000" b="1" i="1" dirty="0" smtClean="0">
                <a:solidFill>
                  <a:srgbClr val="FF0000"/>
                </a:solidFill>
                <a:latin typeface="Times New Roman" pitchFamily="18" charset="0"/>
                <a:cs typeface="Times New Roman" pitchFamily="18" charset="0"/>
              </a:rPr>
              <a:t>    Introduction</a:t>
            </a:r>
          </a:p>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state of Jammu and Kashmir has enhanced its literacy by </a:t>
            </a:r>
            <a:r>
              <a:rPr lang="en-US" sz="2000" dirty="0">
                <a:solidFill>
                  <a:srgbClr val="FF0000"/>
                </a:solidFill>
                <a:latin typeface="Times New Roman" pitchFamily="18" charset="0"/>
                <a:cs typeface="Times New Roman" pitchFamily="18" charset="0"/>
              </a:rPr>
              <a:t>40.49</a:t>
            </a:r>
            <a:r>
              <a:rPr lang="en-US" sz="2000" dirty="0">
                <a:latin typeface="Times New Roman" pitchFamily="18" charset="0"/>
                <a:cs typeface="Times New Roman" pitchFamily="18" charset="0"/>
              </a:rPr>
              <a:t> percent points from 26.67 percent in 1981 to 67.16 percent in 2011 but still lags behind the national average by </a:t>
            </a:r>
            <a:r>
              <a:rPr lang="en-US" sz="2000" dirty="0">
                <a:solidFill>
                  <a:srgbClr val="FF0000"/>
                </a:solidFill>
                <a:latin typeface="Times New Roman" pitchFamily="18" charset="0"/>
                <a:cs typeface="Times New Roman" pitchFamily="18" charset="0"/>
              </a:rPr>
              <a:t>5.81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percent.</a:t>
            </a:r>
          </a:p>
          <a:p>
            <a:pPr>
              <a:buFont typeface="Wingdings" pitchFamily="2" charset="2"/>
              <a:buChar char="Ø"/>
            </a:pPr>
            <a:endParaRPr lang="en-US" sz="2000" dirty="0" smtClean="0">
              <a:latin typeface="Times New Roman" pitchFamily="18" charset="0"/>
              <a:cs typeface="Times New Roman" pitchFamily="18" charset="0"/>
            </a:endParaRPr>
          </a:p>
          <a:p>
            <a:pPr>
              <a:buNone/>
            </a:pPr>
            <a:r>
              <a:rPr lang="en-US" sz="1400" b="1" cap="all" dirty="0">
                <a:latin typeface="Times New Roman" pitchFamily="18" charset="0"/>
                <a:cs typeface="Times New Roman" pitchFamily="18" charset="0"/>
              </a:rPr>
              <a:t>	</a:t>
            </a:r>
            <a:r>
              <a:rPr lang="en-US" sz="1400" b="1" cap="all" dirty="0" smtClean="0">
                <a:latin typeface="Times New Roman" pitchFamily="18" charset="0"/>
                <a:cs typeface="Times New Roman" pitchFamily="18" charset="0"/>
              </a:rPr>
              <a:t>		Table: Jammu </a:t>
            </a:r>
            <a:r>
              <a:rPr lang="en-US" sz="1400" b="1" cap="all" dirty="0">
                <a:latin typeface="Times New Roman" pitchFamily="18" charset="0"/>
                <a:cs typeface="Times New Roman" pitchFamily="18" charset="0"/>
              </a:rPr>
              <a:t>and Kashmir</a:t>
            </a:r>
            <a:r>
              <a:rPr lang="en-US" sz="1400" b="1" dirty="0">
                <a:latin typeface="Times New Roman" pitchFamily="18" charset="0"/>
                <a:cs typeface="Times New Roman" pitchFamily="18" charset="0"/>
              </a:rPr>
              <a:t>: Progress in Literacy, </a:t>
            </a:r>
            <a:r>
              <a:rPr lang="en-US" sz="1400" b="1" dirty="0" smtClean="0">
                <a:latin typeface="Times New Roman" pitchFamily="18" charset="0"/>
                <a:cs typeface="Times New Roman" pitchFamily="18" charset="0"/>
              </a:rPr>
              <a:t>1961-2011</a:t>
            </a:r>
            <a:endParaRPr lang="en-US" sz="14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143000" y="2667000"/>
          <a:ext cx="7162800" cy="2772222"/>
        </p:xfrm>
        <a:graphic>
          <a:graphicData uri="http://schemas.openxmlformats.org/drawingml/2006/table">
            <a:tbl>
              <a:tblPr firstRow="1" bandRow="1">
                <a:tableStyleId>{5C22544A-7EE6-4342-B048-85BDC9FD1C3A}</a:tableStyleId>
              </a:tblPr>
              <a:tblGrid>
                <a:gridCol w="1432560"/>
                <a:gridCol w="1432560"/>
                <a:gridCol w="1432560"/>
                <a:gridCol w="1432560"/>
                <a:gridCol w="1432560"/>
              </a:tblGrid>
              <a:tr h="399878">
                <a:tc rowSpan="2">
                  <a:txBody>
                    <a:bodyPr/>
                    <a:lstStyle/>
                    <a:p>
                      <a:pPr marL="0" marR="0" algn="ctr">
                        <a:lnSpc>
                          <a:spcPct val="130000"/>
                        </a:lnSpc>
                        <a:spcBef>
                          <a:spcPts val="0"/>
                        </a:spcBef>
                        <a:spcAft>
                          <a:spcPts val="0"/>
                        </a:spcAft>
                      </a:pPr>
                      <a:r>
                        <a:rPr lang="en-US" sz="1400" b="1" dirty="0">
                          <a:solidFill>
                            <a:srgbClr val="C00000"/>
                          </a:solidFill>
                          <a:latin typeface="Times New Roman"/>
                          <a:ea typeface="Calibri"/>
                          <a:cs typeface="Times New Roman"/>
                        </a:rPr>
                        <a:t>Census Year</a:t>
                      </a:r>
                      <a:endParaRPr lang="en-US" sz="1400" b="1" dirty="0">
                        <a:solidFill>
                          <a:srgbClr val="C00000"/>
                        </a:solidFill>
                        <a:latin typeface="Calibri"/>
                        <a:ea typeface="Times New Roman"/>
                        <a:cs typeface="Times New Roman"/>
                      </a:endParaRPr>
                    </a:p>
                  </a:txBody>
                  <a:tcPr marL="68580" marR="68580" marT="0" marB="0" anchor="ctr"/>
                </a:tc>
                <a:tc gridSpan="4">
                  <a:txBody>
                    <a:bodyPr/>
                    <a:lstStyle/>
                    <a:p>
                      <a:pPr marL="0" marR="0" algn="ctr">
                        <a:lnSpc>
                          <a:spcPct val="130000"/>
                        </a:lnSpc>
                        <a:spcBef>
                          <a:spcPts val="0"/>
                        </a:spcBef>
                        <a:spcAft>
                          <a:spcPts val="0"/>
                        </a:spcAft>
                      </a:pPr>
                      <a:r>
                        <a:rPr lang="en-US" sz="1400" b="1" dirty="0">
                          <a:solidFill>
                            <a:srgbClr val="C00000"/>
                          </a:solidFill>
                          <a:latin typeface="Times New Roman"/>
                          <a:ea typeface="Calibri"/>
                          <a:cs typeface="Times New Roman"/>
                        </a:rPr>
                        <a:t>Literacy Rate</a:t>
                      </a:r>
                      <a:endParaRPr lang="en-US" sz="1400" b="1" dirty="0">
                        <a:solidFill>
                          <a:srgbClr val="C0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590720">
                <a:tc vMerge="1">
                  <a:txBody>
                    <a:bodyPr/>
                    <a:lstStyle/>
                    <a:p>
                      <a:endParaRPr lang="en-US"/>
                    </a:p>
                  </a:txBody>
                  <a:tcPr/>
                </a:tc>
                <a:tc>
                  <a:txBody>
                    <a:bodyPr/>
                    <a:lstStyle/>
                    <a:p>
                      <a:pPr marL="0" marR="0" algn="ctr">
                        <a:lnSpc>
                          <a:spcPct val="130000"/>
                        </a:lnSpc>
                        <a:spcBef>
                          <a:spcPts val="0"/>
                        </a:spcBef>
                        <a:spcAft>
                          <a:spcPts val="0"/>
                        </a:spcAft>
                      </a:pPr>
                      <a:r>
                        <a:rPr lang="en-US" sz="1400" b="1" dirty="0">
                          <a:solidFill>
                            <a:srgbClr val="C00000"/>
                          </a:solidFill>
                          <a:latin typeface="Times New Roman"/>
                          <a:ea typeface="Calibri"/>
                          <a:cs typeface="Times New Roman"/>
                        </a:rPr>
                        <a:t>Person</a:t>
                      </a:r>
                      <a:endParaRPr lang="en-US" sz="1400" b="1" dirty="0">
                        <a:solidFill>
                          <a:srgbClr val="C00000"/>
                        </a:solidFill>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400" b="1" dirty="0">
                          <a:solidFill>
                            <a:srgbClr val="C00000"/>
                          </a:solidFill>
                          <a:latin typeface="Times New Roman"/>
                          <a:ea typeface="Calibri"/>
                          <a:cs typeface="Times New Roman"/>
                        </a:rPr>
                        <a:t>Male</a:t>
                      </a:r>
                      <a:endParaRPr lang="en-US" sz="1400" b="1" dirty="0">
                        <a:solidFill>
                          <a:srgbClr val="C00000"/>
                        </a:solidFill>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400" b="1" dirty="0">
                          <a:solidFill>
                            <a:srgbClr val="C00000"/>
                          </a:solidFill>
                          <a:latin typeface="Times New Roman"/>
                          <a:ea typeface="Calibri"/>
                          <a:cs typeface="Times New Roman"/>
                        </a:rPr>
                        <a:t>Female</a:t>
                      </a:r>
                      <a:endParaRPr lang="en-US" sz="1400" b="1" dirty="0">
                        <a:solidFill>
                          <a:srgbClr val="C00000"/>
                        </a:solidFill>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400" b="1" dirty="0">
                          <a:solidFill>
                            <a:srgbClr val="C00000"/>
                          </a:solidFill>
                          <a:latin typeface="Times New Roman"/>
                          <a:ea typeface="Calibri"/>
                          <a:cs typeface="Times New Roman"/>
                        </a:rPr>
                        <a:t>Male-Female Gap</a:t>
                      </a:r>
                      <a:endParaRPr lang="en-US" sz="1400" b="1" dirty="0">
                        <a:solidFill>
                          <a:srgbClr val="C00000"/>
                        </a:solidFill>
                        <a:latin typeface="Calibri"/>
                        <a:ea typeface="Times New Roman"/>
                        <a:cs typeface="Times New Roman"/>
                      </a:endParaRPr>
                    </a:p>
                  </a:txBody>
                  <a:tcPr marL="68580" marR="68580" marT="0" marB="0" anchor="ctr"/>
                </a:tc>
              </a:tr>
              <a:tr h="399878">
                <a:tc>
                  <a:txBody>
                    <a:bodyPr/>
                    <a:lstStyle/>
                    <a:p>
                      <a:pPr marL="0" marR="0" algn="ctr">
                        <a:lnSpc>
                          <a:spcPct val="130000"/>
                        </a:lnSpc>
                        <a:spcBef>
                          <a:spcPts val="0"/>
                        </a:spcBef>
                        <a:spcAft>
                          <a:spcPts val="0"/>
                        </a:spcAft>
                      </a:pPr>
                      <a:r>
                        <a:rPr lang="en-US" sz="1300" b="1" dirty="0">
                          <a:latin typeface="Times New Roman"/>
                          <a:ea typeface="Calibri"/>
                          <a:cs typeface="Times New Roman"/>
                        </a:rPr>
                        <a:t>1981</a:t>
                      </a:r>
                      <a:endParaRPr lang="en-US" sz="1300" b="1" dirty="0">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solidFill>
                            <a:srgbClr val="FF0000"/>
                          </a:solidFill>
                          <a:latin typeface="Times New Roman"/>
                          <a:ea typeface="Calibri"/>
                          <a:cs typeface="Times New Roman"/>
                        </a:rPr>
                        <a:t>26.67</a:t>
                      </a:r>
                      <a:endParaRPr lang="en-US" sz="1300" b="1" dirty="0">
                        <a:solidFill>
                          <a:srgbClr val="FF0000"/>
                        </a:solidFill>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a:latin typeface="Times New Roman"/>
                          <a:ea typeface="Calibri"/>
                          <a:cs typeface="Times New Roman"/>
                        </a:rPr>
                        <a:t>36.29</a:t>
                      </a:r>
                      <a:endParaRPr lang="en-US" sz="1300" b="1">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latin typeface="Times New Roman"/>
                          <a:ea typeface="Calibri"/>
                          <a:cs typeface="Times New Roman"/>
                        </a:rPr>
                        <a:t>15.88</a:t>
                      </a:r>
                      <a:endParaRPr lang="en-US" sz="1300" b="1" dirty="0">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solidFill>
                            <a:srgbClr val="FF0000"/>
                          </a:solidFill>
                          <a:latin typeface="Times New Roman"/>
                          <a:ea typeface="Calibri"/>
                          <a:cs typeface="Times New Roman"/>
                        </a:rPr>
                        <a:t>20.41</a:t>
                      </a:r>
                      <a:endParaRPr lang="en-US" sz="1300" b="1" dirty="0">
                        <a:solidFill>
                          <a:srgbClr val="FF0000"/>
                        </a:solidFill>
                        <a:latin typeface="Calibri"/>
                        <a:ea typeface="Times New Roman"/>
                        <a:cs typeface="Times New Roman"/>
                      </a:endParaRPr>
                    </a:p>
                  </a:txBody>
                  <a:tcPr marL="68580" marR="68580" marT="0" marB="0" anchor="ctr"/>
                </a:tc>
              </a:tr>
              <a:tr h="399878">
                <a:tc>
                  <a:txBody>
                    <a:bodyPr/>
                    <a:lstStyle/>
                    <a:p>
                      <a:pPr marL="0" marR="0" algn="ctr">
                        <a:lnSpc>
                          <a:spcPct val="130000"/>
                        </a:lnSpc>
                        <a:spcBef>
                          <a:spcPts val="0"/>
                        </a:spcBef>
                        <a:spcAft>
                          <a:spcPts val="0"/>
                        </a:spcAft>
                      </a:pPr>
                      <a:r>
                        <a:rPr lang="en-US" sz="1300" b="1">
                          <a:latin typeface="Times New Roman"/>
                          <a:ea typeface="Calibri"/>
                          <a:cs typeface="Times New Roman"/>
                        </a:rPr>
                        <a:t>2001</a:t>
                      </a:r>
                      <a:endParaRPr lang="en-US" sz="1300" b="1">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a:latin typeface="Times New Roman"/>
                          <a:ea typeface="Calibri"/>
                          <a:cs typeface="Times New Roman"/>
                        </a:rPr>
                        <a:t>55.50</a:t>
                      </a:r>
                      <a:endParaRPr lang="en-US" sz="1300" b="1">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latin typeface="Times New Roman"/>
                          <a:ea typeface="Calibri"/>
                          <a:cs typeface="Times New Roman"/>
                        </a:rPr>
                        <a:t>66.60</a:t>
                      </a:r>
                      <a:endParaRPr lang="en-US" sz="1300" b="1" dirty="0">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latin typeface="Times New Roman"/>
                          <a:ea typeface="Calibri"/>
                          <a:cs typeface="Times New Roman"/>
                        </a:rPr>
                        <a:t>43.00</a:t>
                      </a:r>
                      <a:endParaRPr lang="en-US" sz="1300" b="1" dirty="0">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latin typeface="Times New Roman"/>
                          <a:ea typeface="Calibri"/>
                          <a:cs typeface="Times New Roman"/>
                        </a:rPr>
                        <a:t>23.60</a:t>
                      </a:r>
                      <a:endParaRPr lang="en-US" sz="1300" b="1" dirty="0">
                        <a:latin typeface="Calibri"/>
                        <a:ea typeface="Times New Roman"/>
                        <a:cs typeface="Times New Roman"/>
                      </a:endParaRPr>
                    </a:p>
                  </a:txBody>
                  <a:tcPr marL="68580" marR="68580" marT="0" marB="0" anchor="ctr"/>
                </a:tc>
              </a:tr>
              <a:tr h="399878">
                <a:tc>
                  <a:txBody>
                    <a:bodyPr/>
                    <a:lstStyle/>
                    <a:p>
                      <a:pPr marL="0" marR="0" algn="ctr">
                        <a:lnSpc>
                          <a:spcPct val="130000"/>
                        </a:lnSpc>
                        <a:spcBef>
                          <a:spcPts val="0"/>
                        </a:spcBef>
                        <a:spcAft>
                          <a:spcPts val="0"/>
                        </a:spcAft>
                      </a:pPr>
                      <a:r>
                        <a:rPr lang="en-US" sz="1300" b="1">
                          <a:latin typeface="Times New Roman"/>
                          <a:ea typeface="Calibri"/>
                          <a:cs typeface="Times New Roman"/>
                        </a:rPr>
                        <a:t>2011</a:t>
                      </a:r>
                      <a:endParaRPr lang="en-US" sz="1300" b="1">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solidFill>
                            <a:srgbClr val="FF0000"/>
                          </a:solidFill>
                          <a:latin typeface="Times New Roman"/>
                          <a:ea typeface="Calibri"/>
                          <a:cs typeface="Times New Roman"/>
                        </a:rPr>
                        <a:t>67.16</a:t>
                      </a:r>
                      <a:endParaRPr lang="en-US" sz="1300" b="1" dirty="0">
                        <a:solidFill>
                          <a:srgbClr val="FF0000"/>
                        </a:solidFill>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a:latin typeface="Times New Roman"/>
                          <a:ea typeface="Calibri"/>
                          <a:cs typeface="Times New Roman"/>
                        </a:rPr>
                        <a:t>76.75</a:t>
                      </a:r>
                      <a:endParaRPr lang="en-US" sz="1300" b="1">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latin typeface="Times New Roman"/>
                          <a:ea typeface="Calibri"/>
                          <a:cs typeface="Times New Roman"/>
                        </a:rPr>
                        <a:t>56.43</a:t>
                      </a:r>
                      <a:endParaRPr lang="en-US" sz="1300" b="1" dirty="0">
                        <a:latin typeface="Calibri"/>
                        <a:ea typeface="Times New Roman"/>
                        <a:cs typeface="Times New Roman"/>
                      </a:endParaRPr>
                    </a:p>
                  </a:txBody>
                  <a:tcPr marL="68580" marR="68580" marT="0" marB="0" anchor="ctr"/>
                </a:tc>
                <a:tc>
                  <a:txBody>
                    <a:bodyPr/>
                    <a:lstStyle/>
                    <a:p>
                      <a:pPr marL="0" marR="0" algn="ctr">
                        <a:lnSpc>
                          <a:spcPct val="130000"/>
                        </a:lnSpc>
                        <a:spcBef>
                          <a:spcPts val="0"/>
                        </a:spcBef>
                        <a:spcAft>
                          <a:spcPts val="0"/>
                        </a:spcAft>
                      </a:pPr>
                      <a:r>
                        <a:rPr lang="en-US" sz="1300" b="1" dirty="0">
                          <a:solidFill>
                            <a:srgbClr val="FF0000"/>
                          </a:solidFill>
                          <a:latin typeface="Times New Roman"/>
                          <a:ea typeface="Calibri"/>
                          <a:cs typeface="Times New Roman"/>
                        </a:rPr>
                        <a:t>20.32</a:t>
                      </a:r>
                      <a:endParaRPr lang="en-US" sz="1300" b="1" dirty="0">
                        <a:solidFill>
                          <a:srgbClr val="FF0000"/>
                        </a:solidFill>
                        <a:latin typeface="Calibri"/>
                        <a:ea typeface="Times New Roman"/>
                        <a:cs typeface="Times New Roman"/>
                      </a:endParaRPr>
                    </a:p>
                  </a:txBody>
                  <a:tcPr marL="68580" marR="68580" marT="0" marB="0" anchor="ctr"/>
                </a:tc>
              </a:tr>
              <a:tr h="581990">
                <a:tc gridSpan="5">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300" b="1" kern="1200" dirty="0" smtClean="0">
                          <a:solidFill>
                            <a:schemeClr val="dk1"/>
                          </a:solidFill>
                          <a:latin typeface="+mn-lt"/>
                          <a:ea typeface="+mn-ea"/>
                          <a:cs typeface="+mn-cs"/>
                        </a:rPr>
                        <a:t>Source:</a:t>
                      </a:r>
                      <a:r>
                        <a:rPr lang="en-US" sz="1300" kern="1200" dirty="0" smtClean="0">
                          <a:solidFill>
                            <a:schemeClr val="dk1"/>
                          </a:solidFill>
                          <a:latin typeface="+mn-lt"/>
                          <a:ea typeface="+mn-ea"/>
                          <a:cs typeface="+mn-cs"/>
                        </a:rPr>
                        <a:t> Census of India, 1961, 1971, 1981, 2001 and 2011.</a:t>
                      </a:r>
                    </a:p>
                    <a:p>
                      <a:pPr marL="0" marR="0" algn="ctr">
                        <a:lnSpc>
                          <a:spcPct val="130000"/>
                        </a:lnSpc>
                        <a:spcBef>
                          <a:spcPts val="0"/>
                        </a:spcBef>
                        <a:spcAft>
                          <a:spcPts val="0"/>
                        </a:spcAft>
                      </a:pPr>
                      <a:endParaRPr lang="en-US" sz="1300" b="1" dirty="0">
                        <a:latin typeface="Calibri"/>
                        <a:ea typeface="Times New Roman"/>
                        <a:cs typeface="Times New Roman"/>
                      </a:endParaRPr>
                    </a:p>
                  </a:txBody>
                  <a:tcPr marL="68580" marR="68580" marT="0" marB="0" anchor="ctr"/>
                </a:tc>
                <a:tc hMerge="1">
                  <a:txBody>
                    <a:bodyPr/>
                    <a:lstStyle/>
                    <a:p>
                      <a:pPr marL="0" marR="0" algn="ctr">
                        <a:lnSpc>
                          <a:spcPct val="130000"/>
                        </a:lnSpc>
                        <a:spcBef>
                          <a:spcPts val="0"/>
                        </a:spcBef>
                        <a:spcAft>
                          <a:spcPts val="0"/>
                        </a:spcAft>
                      </a:pPr>
                      <a:endParaRPr lang="en-US" sz="1100" b="1" dirty="0">
                        <a:latin typeface="Calibri"/>
                        <a:ea typeface="Times New Roman"/>
                        <a:cs typeface="Times New Roman"/>
                      </a:endParaRPr>
                    </a:p>
                  </a:txBody>
                  <a:tcPr marL="68580" marR="68580" marT="0" marB="0" anchor="ctr"/>
                </a:tc>
                <a:tc hMerge="1">
                  <a:txBody>
                    <a:bodyPr/>
                    <a:lstStyle/>
                    <a:p>
                      <a:pPr marL="0" marR="0" algn="ctr">
                        <a:lnSpc>
                          <a:spcPct val="130000"/>
                        </a:lnSpc>
                        <a:spcBef>
                          <a:spcPts val="0"/>
                        </a:spcBef>
                        <a:spcAft>
                          <a:spcPts val="0"/>
                        </a:spcAft>
                      </a:pPr>
                      <a:endParaRPr lang="en-US" sz="1100" b="1" dirty="0">
                        <a:latin typeface="Calibri"/>
                        <a:ea typeface="Times New Roman"/>
                        <a:cs typeface="Times New Roman"/>
                      </a:endParaRPr>
                    </a:p>
                  </a:txBody>
                  <a:tcPr marL="68580" marR="68580" marT="0" marB="0" anchor="ctr"/>
                </a:tc>
                <a:tc hMerge="1">
                  <a:txBody>
                    <a:bodyPr/>
                    <a:lstStyle/>
                    <a:p>
                      <a:pPr marL="0" marR="0" algn="ctr">
                        <a:lnSpc>
                          <a:spcPct val="130000"/>
                        </a:lnSpc>
                        <a:spcBef>
                          <a:spcPts val="0"/>
                        </a:spcBef>
                        <a:spcAft>
                          <a:spcPts val="0"/>
                        </a:spcAft>
                      </a:pPr>
                      <a:endParaRPr lang="en-US" sz="1100" b="1" dirty="0">
                        <a:latin typeface="Calibri"/>
                        <a:ea typeface="Times New Roman"/>
                        <a:cs typeface="Times New Roman"/>
                      </a:endParaRPr>
                    </a:p>
                  </a:txBody>
                  <a:tcPr marL="68580" marR="68580" marT="0" marB="0" anchor="ctr"/>
                </a:tc>
                <a:tc hMerge="1">
                  <a:txBody>
                    <a:bodyPr/>
                    <a:lstStyle/>
                    <a:p>
                      <a:pPr marL="0" marR="0" algn="ctr">
                        <a:lnSpc>
                          <a:spcPct val="130000"/>
                        </a:lnSpc>
                        <a:spcBef>
                          <a:spcPts val="0"/>
                        </a:spcBef>
                        <a:spcAft>
                          <a:spcPts val="0"/>
                        </a:spcAft>
                      </a:pPr>
                      <a:endParaRPr lang="en-US" sz="1100" b="1"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Autofit/>
          </a:bodyPr>
          <a:lstStyle/>
          <a:p>
            <a:pPr>
              <a:buNone/>
            </a:pPr>
            <a:r>
              <a:rPr lang="en-US" sz="2000" b="1" dirty="0" smtClean="0">
                <a:solidFill>
                  <a:srgbClr val="FF0000"/>
                </a:solidFill>
              </a:rPr>
              <a:t>   SCHEDULED TRIBE LITERACY</a:t>
            </a:r>
            <a:endParaRPr lang="en-US" sz="2000" dirty="0" smtClean="0">
              <a:solidFill>
                <a:srgbClr val="FF0000"/>
              </a:solidFill>
            </a:endParaRPr>
          </a:p>
          <a:p>
            <a:r>
              <a:rPr lang="en-US" sz="2000" dirty="0" smtClean="0">
                <a:latin typeface="Times New Roman" pitchFamily="18" charset="0"/>
                <a:cs typeface="Times New Roman" pitchFamily="18" charset="0"/>
              </a:rPr>
              <a:t>The Scheduled Tribes since ages have been different from the main land society with a </a:t>
            </a:r>
            <a:r>
              <a:rPr lang="en-US" sz="2000" dirty="0" smtClean="0">
                <a:solidFill>
                  <a:srgbClr val="FF0000"/>
                </a:solidFill>
                <a:latin typeface="Times New Roman" pitchFamily="18" charset="0"/>
                <a:cs typeface="Times New Roman" pitchFamily="18" charset="0"/>
              </a:rPr>
              <a:t>distinct language, social organization, culture, economy, habitat, cultivation and food habits. </a:t>
            </a:r>
          </a:p>
          <a:p>
            <a:r>
              <a:rPr lang="en-US" sz="2000" dirty="0" smtClean="0">
                <a:latin typeface="Times New Roman" pitchFamily="18" charset="0"/>
                <a:cs typeface="Times New Roman" pitchFamily="18" charset="0"/>
              </a:rPr>
              <a:t>They have </a:t>
            </a:r>
            <a:r>
              <a:rPr lang="en-US" sz="2000" dirty="0" smtClean="0">
                <a:solidFill>
                  <a:srgbClr val="FF0000"/>
                </a:solidFill>
                <a:latin typeface="Times New Roman" pitchFamily="18" charset="0"/>
                <a:cs typeface="Times New Roman" pitchFamily="18" charset="0"/>
              </a:rPr>
              <a:t>habitat </a:t>
            </a:r>
            <a:r>
              <a:rPr lang="en-US" sz="2000" dirty="0" smtClean="0">
                <a:latin typeface="Times New Roman" pitchFamily="18" charset="0"/>
                <a:cs typeface="Times New Roman" pitchFamily="18" charset="0"/>
              </a:rPr>
              <a:t>of their own in the river valleys, hilly and forest regions and are suffering from isolation and neglect, which inflected considerable deprivation and poverty upon them.</a:t>
            </a:r>
          </a:p>
          <a:p>
            <a:r>
              <a:rPr lang="en-US" sz="2000" dirty="0" smtClean="0">
                <a:latin typeface="Times New Roman" pitchFamily="18" charset="0"/>
                <a:cs typeface="Times New Roman" pitchFamily="18" charset="0"/>
              </a:rPr>
              <a:t>Literacy is </a:t>
            </a:r>
            <a:r>
              <a:rPr lang="en-US" sz="2000" dirty="0" smtClean="0">
                <a:solidFill>
                  <a:srgbClr val="FF0000"/>
                </a:solidFill>
                <a:latin typeface="Times New Roman" pitchFamily="18" charset="0"/>
                <a:cs typeface="Times New Roman" pitchFamily="18" charset="0"/>
              </a:rPr>
              <a:t>very low </a:t>
            </a:r>
            <a:r>
              <a:rPr lang="en-US" sz="2000" dirty="0" smtClean="0">
                <a:latin typeface="Times New Roman" pitchFamily="18" charset="0"/>
                <a:cs typeface="Times New Roman" pitchFamily="18" charset="0"/>
              </a:rPr>
              <a:t>among Scheduled Tribe population in comparison to other social groups.</a:t>
            </a:r>
          </a:p>
          <a:p>
            <a:r>
              <a:rPr lang="en-US" sz="2000" dirty="0" smtClean="0">
                <a:latin typeface="Times New Roman" pitchFamily="18" charset="0"/>
                <a:cs typeface="Times New Roman" pitchFamily="18" charset="0"/>
              </a:rPr>
              <a:t>The literacy rate of Scheduled Tribes was </a:t>
            </a:r>
            <a:r>
              <a:rPr lang="en-US" sz="2000" dirty="0" smtClean="0">
                <a:solidFill>
                  <a:srgbClr val="FF0000"/>
                </a:solidFill>
                <a:latin typeface="Times New Roman" pitchFamily="18" charset="0"/>
                <a:cs typeface="Times New Roman" pitchFamily="18" charset="0"/>
              </a:rPr>
              <a:t>50.56 </a:t>
            </a:r>
            <a:r>
              <a:rPr lang="en-US" sz="2000" dirty="0" smtClean="0">
                <a:latin typeface="Times New Roman" pitchFamily="18" charset="0"/>
                <a:cs typeface="Times New Roman" pitchFamily="18" charset="0"/>
              </a:rPr>
              <a:t>percent as against the national average of </a:t>
            </a:r>
            <a:r>
              <a:rPr lang="en-US" sz="2000" dirty="0" smtClean="0">
                <a:solidFill>
                  <a:srgbClr val="FF0000"/>
                </a:solidFill>
                <a:latin typeface="Times New Roman" pitchFamily="18" charset="0"/>
                <a:cs typeface="Times New Roman" pitchFamily="18" charset="0"/>
              </a:rPr>
              <a:t>58.95</a:t>
            </a:r>
            <a:r>
              <a:rPr lang="en-US" sz="2000" dirty="0" smtClean="0">
                <a:latin typeface="Times New Roman" pitchFamily="18" charset="0"/>
                <a:cs typeface="Times New Roman" pitchFamily="18" charset="0"/>
              </a:rPr>
              <a:t> percent in total population .</a:t>
            </a:r>
          </a:p>
          <a:p>
            <a:r>
              <a:rPr lang="en-US" sz="2000" dirty="0" smtClean="0">
                <a:latin typeface="Times New Roman" pitchFamily="18" charset="0"/>
                <a:cs typeface="Times New Roman" pitchFamily="18" charset="0"/>
              </a:rPr>
              <a:t>For the analysis of spatial patterns and differentials of literacy, only those tehsils have been taken into account where tribal population was more than one percent. </a:t>
            </a:r>
          </a:p>
          <a:p>
            <a:r>
              <a:rPr lang="en-US" sz="2000" dirty="0" smtClean="0">
                <a:latin typeface="Times New Roman" pitchFamily="18" charset="0"/>
                <a:cs typeface="Times New Roman" pitchFamily="18" charset="0"/>
              </a:rPr>
              <a:t>Hence, out of 82 tehsils  only 74 tehsils have been found with a significant ST proportion.</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2.jpg"/>
          <p:cNvPicPr>
            <a:picLocks noGrp="1" noChangeAspect="1"/>
          </p:cNvPicPr>
          <p:nvPr>
            <p:ph idx="1"/>
          </p:nvPr>
        </p:nvPicPr>
        <p:blipFill>
          <a:blip r:embed="rId2" cstate="print"/>
          <a:stretch>
            <a:fillRect/>
          </a:stretch>
        </p:blipFill>
        <p:spPr>
          <a:xfrm>
            <a:off x="914400" y="0"/>
            <a:ext cx="7620000" cy="588941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Autofit/>
          </a:bodyPr>
          <a:lstStyle/>
          <a:p>
            <a:pPr>
              <a:buFont typeface="Wingdings" pitchFamily="2" charset="2"/>
              <a:buChar char="Ø"/>
            </a:pPr>
            <a:r>
              <a:rPr lang="en-US" sz="1800" dirty="0" smtClean="0">
                <a:latin typeface="Times New Roman" pitchFamily="18" charset="0"/>
                <a:cs typeface="Times New Roman" pitchFamily="18" charset="0"/>
              </a:rPr>
              <a:t>While </a:t>
            </a:r>
            <a:r>
              <a:rPr lang="en-US" sz="1800" dirty="0" smtClean="0">
                <a:solidFill>
                  <a:srgbClr val="FF0000"/>
                </a:solidFill>
                <a:latin typeface="Times New Roman" pitchFamily="18" charset="0"/>
                <a:cs typeface="Times New Roman" pitchFamily="18" charset="0"/>
              </a:rPr>
              <a:t>69.28 </a:t>
            </a:r>
            <a:r>
              <a:rPr lang="en-US" sz="1800" dirty="0" smtClean="0">
                <a:latin typeface="Times New Roman" pitchFamily="18" charset="0"/>
                <a:cs typeface="Times New Roman" pitchFamily="18" charset="0"/>
              </a:rPr>
              <a:t>percent of the non-tribal population in the state is recorded as literate, the corresponding figure for the tribal population is only </a:t>
            </a:r>
            <a:r>
              <a:rPr lang="en-US" sz="1800" dirty="0" smtClean="0">
                <a:solidFill>
                  <a:srgbClr val="FF0000"/>
                </a:solidFill>
                <a:latin typeface="Times New Roman" pitchFamily="18" charset="0"/>
                <a:cs typeface="Times New Roman" pitchFamily="18" charset="0"/>
              </a:rPr>
              <a:t>50.56 </a:t>
            </a:r>
            <a:r>
              <a:rPr lang="en-US" sz="1800" dirty="0" smtClean="0">
                <a:latin typeface="Times New Roman" pitchFamily="18" charset="0"/>
                <a:cs typeface="Times New Roman" pitchFamily="18" charset="0"/>
              </a:rPr>
              <a:t>percent. </a:t>
            </a:r>
            <a:endParaRPr lang="en-US" sz="1800" dirty="0" smtClean="0">
              <a:solidFill>
                <a:srgbClr val="FF0000"/>
              </a:solidFill>
              <a:latin typeface="Times New Roman" pitchFamily="18" charset="0"/>
              <a:cs typeface="Times New Roman" pitchFamily="18" charset="0"/>
            </a:endParaRPr>
          </a:p>
          <a:p>
            <a:pPr>
              <a:buFont typeface="Wingdings" pitchFamily="2" charset="2"/>
              <a:buChar char="Ø"/>
            </a:pPr>
            <a:r>
              <a:rPr lang="en-US" sz="1800" dirty="0" smtClean="0">
                <a:latin typeface="Times New Roman" pitchFamily="18" charset="0"/>
                <a:cs typeface="Times New Roman" pitchFamily="18" charset="0"/>
              </a:rPr>
              <a:t>The </a:t>
            </a:r>
            <a:r>
              <a:rPr lang="en-US" sz="1800" dirty="0" smtClean="0">
                <a:solidFill>
                  <a:srgbClr val="FF0000"/>
                </a:solidFill>
                <a:latin typeface="Times New Roman" pitchFamily="18" charset="0"/>
                <a:cs typeface="Times New Roman" pitchFamily="18" charset="0"/>
              </a:rPr>
              <a:t>majority </a:t>
            </a:r>
            <a:r>
              <a:rPr lang="en-US" sz="1800" dirty="0" smtClean="0">
                <a:latin typeface="Times New Roman" pitchFamily="18" charset="0"/>
                <a:cs typeface="Times New Roman" pitchFamily="18" charset="0"/>
              </a:rPr>
              <a:t>of tribal population in J&amp;K lives in rural areas of difficult terrain and suffers from physical isolation.</a:t>
            </a:r>
          </a:p>
          <a:p>
            <a:pPr>
              <a:buFont typeface="Wingdings" pitchFamily="2" charset="2"/>
              <a:buChar char="Ø"/>
            </a:pPr>
            <a:r>
              <a:rPr lang="en-US" sz="1800" dirty="0" smtClean="0">
                <a:latin typeface="Times New Roman" pitchFamily="18" charset="0"/>
                <a:cs typeface="Times New Roman" pitchFamily="18" charset="0"/>
              </a:rPr>
              <a:t>Secondly, the tribal people </a:t>
            </a:r>
            <a:r>
              <a:rPr lang="en-US" sz="1800" dirty="0" smtClean="0">
                <a:solidFill>
                  <a:srgbClr val="FF0000"/>
                </a:solidFill>
                <a:latin typeface="Times New Roman" pitchFamily="18" charset="0"/>
                <a:cs typeface="Times New Roman" pitchFamily="18" charset="0"/>
              </a:rPr>
              <a:t>speak many languages </a:t>
            </a:r>
            <a:r>
              <a:rPr lang="en-US" sz="1800" dirty="0" smtClean="0">
                <a:latin typeface="Times New Roman" pitchFamily="18" charset="0"/>
                <a:cs typeface="Times New Roman" pitchFamily="18" charset="0"/>
              </a:rPr>
              <a:t>which impede interaction.</a:t>
            </a:r>
          </a:p>
          <a:p>
            <a:pPr>
              <a:buFont typeface="Wingdings" pitchFamily="2" charset="2"/>
              <a:buChar char="Ø"/>
            </a:pPr>
            <a:r>
              <a:rPr lang="en-US" sz="1800" dirty="0" smtClean="0">
                <a:latin typeface="Times New Roman" pitchFamily="18" charset="0"/>
                <a:cs typeface="Times New Roman" pitchFamily="18" charset="0"/>
              </a:rPr>
              <a:t>Thirdly, the present system of education is largely </a:t>
            </a:r>
            <a:r>
              <a:rPr lang="en-US" sz="1800" dirty="0" smtClean="0">
                <a:solidFill>
                  <a:srgbClr val="FF0000"/>
                </a:solidFill>
                <a:latin typeface="Times New Roman" pitchFamily="18" charset="0"/>
                <a:cs typeface="Times New Roman" pitchFamily="18" charset="0"/>
              </a:rPr>
              <a:t>unsuitable </a:t>
            </a:r>
            <a:r>
              <a:rPr lang="en-US" sz="1800" dirty="0" smtClean="0">
                <a:latin typeface="Times New Roman" pitchFamily="18" charset="0"/>
                <a:cs typeface="Times New Roman" pitchFamily="18" charset="0"/>
              </a:rPr>
              <a:t>to their life and ideals.</a:t>
            </a:r>
          </a:p>
          <a:p>
            <a:pPr>
              <a:buFont typeface="Wingdings" pitchFamily="2" charset="2"/>
              <a:buChar char="Ø"/>
            </a:pPr>
            <a:r>
              <a:rPr lang="en-US" sz="1800" dirty="0" smtClean="0">
                <a:latin typeface="Times New Roman" pitchFamily="18" charset="0"/>
                <a:cs typeface="Times New Roman" pitchFamily="18" charset="0"/>
              </a:rPr>
              <a:t>Fourthly, for fear of </a:t>
            </a:r>
            <a:r>
              <a:rPr lang="en-US" sz="1800" dirty="0" smtClean="0">
                <a:solidFill>
                  <a:srgbClr val="FF0000"/>
                </a:solidFill>
                <a:latin typeface="Times New Roman" pitchFamily="18" charset="0"/>
                <a:cs typeface="Times New Roman" pitchFamily="18" charset="0"/>
              </a:rPr>
              <a:t>cultural disintegration </a:t>
            </a:r>
            <a:r>
              <a:rPr lang="en-US" sz="1800" dirty="0" smtClean="0">
                <a:latin typeface="Times New Roman" pitchFamily="18" charset="0"/>
                <a:cs typeface="Times New Roman" pitchFamily="18" charset="0"/>
              </a:rPr>
              <a:t>also, the tribal population willfully keeps itself away from the rest of population.</a:t>
            </a:r>
          </a:p>
          <a:p>
            <a:pPr>
              <a:buFont typeface="Wingdings" pitchFamily="2" charset="2"/>
              <a:buChar char="Ø"/>
            </a:pPr>
            <a:r>
              <a:rPr lang="en-US" sz="1800" dirty="0" smtClean="0">
                <a:latin typeface="Times New Roman" pitchFamily="18" charset="0"/>
                <a:cs typeface="Times New Roman" pitchFamily="18" charset="0"/>
              </a:rPr>
              <a:t>Lastly</a:t>
            </a:r>
            <a:r>
              <a:rPr lang="en-US" sz="1800" dirty="0" smtClean="0">
                <a:solidFill>
                  <a:srgbClr val="FF0000"/>
                </a:solidFill>
                <a:latin typeface="Times New Roman" pitchFamily="18" charset="0"/>
                <a:cs typeface="Times New Roman" pitchFamily="18" charset="0"/>
              </a:rPr>
              <a:t>, poverty</a:t>
            </a:r>
            <a:r>
              <a:rPr lang="en-US" sz="1800" dirty="0" smtClean="0">
                <a:latin typeface="Times New Roman" pitchFamily="18" charset="0"/>
                <a:cs typeface="Times New Roman" pitchFamily="18" charset="0"/>
              </a:rPr>
              <a:t> and general ignorance about utility of education are the salient features of tribal society.</a:t>
            </a:r>
          </a:p>
          <a:p>
            <a:pPr>
              <a:buFont typeface="Wingdings" pitchFamily="2" charset="2"/>
              <a:buChar char="Ø"/>
            </a:pPr>
            <a:endParaRPr lang="en-US" sz="1600" dirty="0" smtClean="0">
              <a:latin typeface="Times New Roman" pitchFamily="18" charset="0"/>
              <a:cs typeface="Times New Roman" pitchFamily="18" charset="0"/>
            </a:endParaRPr>
          </a:p>
          <a:p>
            <a:pPr>
              <a:buFont typeface="Wingdings" pitchFamily="2" charset="2"/>
              <a:buChar char="Ø"/>
            </a:pPr>
            <a:endParaRPr lang="en-US"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lnSpcReduction="10000"/>
          </a:bodyPr>
          <a:lstStyle/>
          <a:p>
            <a:pPr>
              <a:buNone/>
            </a:pPr>
            <a:r>
              <a:rPr lang="en-US" sz="2000" b="1" dirty="0" smtClean="0">
                <a:solidFill>
                  <a:srgbClr val="FF0000"/>
                </a:solidFill>
              </a:rPr>
              <a:t>   LITERACY IN SCHEDULED CASTE POPULATION</a:t>
            </a:r>
          </a:p>
          <a:p>
            <a:pPr>
              <a:buNone/>
            </a:pPr>
            <a:endParaRPr lang="en-US" sz="2000" b="1" dirty="0" smtClean="0">
              <a:solidFill>
                <a:srgbClr val="FF0000"/>
              </a:solidFill>
            </a:endParaRPr>
          </a:p>
          <a:p>
            <a:r>
              <a:rPr lang="en-US" sz="2000" dirty="0" smtClean="0">
                <a:latin typeface="Times New Roman" pitchFamily="18" charset="0"/>
                <a:cs typeface="Times New Roman" pitchFamily="18" charset="0"/>
              </a:rPr>
              <a:t>Scheduled Castes constitute an </a:t>
            </a:r>
            <a:r>
              <a:rPr lang="en-US" sz="2000" dirty="0" smtClean="0">
                <a:solidFill>
                  <a:srgbClr val="FF0000"/>
                </a:solidFill>
                <a:latin typeface="Times New Roman" pitchFamily="18" charset="0"/>
                <a:cs typeface="Times New Roman" pitchFamily="18" charset="0"/>
              </a:rPr>
              <a:t>important segment </a:t>
            </a:r>
            <a:r>
              <a:rPr lang="en-US" sz="2000" dirty="0" smtClean="0">
                <a:latin typeface="Times New Roman" pitchFamily="18" charset="0"/>
                <a:cs typeface="Times New Roman" pitchFamily="18" charset="0"/>
              </a:rPr>
              <a:t>of the social fabric of the state.</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Seven districts </a:t>
            </a:r>
            <a:r>
              <a:rPr lang="en-US" sz="2000" dirty="0" smtClean="0">
                <a:latin typeface="Times New Roman" pitchFamily="18" charset="0"/>
                <a:cs typeface="Times New Roman" pitchFamily="18" charset="0"/>
              </a:rPr>
              <a:t>i.e. Samba (28.80 percent), </a:t>
            </a:r>
            <a:r>
              <a:rPr lang="en-US" sz="2000" dirty="0" err="1" smtClean="0">
                <a:latin typeface="Times New Roman" pitchFamily="18" charset="0"/>
                <a:cs typeface="Times New Roman" pitchFamily="18" charset="0"/>
              </a:rPr>
              <a:t>Udhampur</a:t>
            </a:r>
            <a:r>
              <a:rPr lang="en-US" sz="2000" dirty="0" smtClean="0">
                <a:latin typeface="Times New Roman" pitchFamily="18" charset="0"/>
                <a:cs typeface="Times New Roman" pitchFamily="18" charset="0"/>
              </a:rPr>
              <a:t> (24.97 percent), Jammu (24.71 percent), Kathua (22.91 percent), </a:t>
            </a:r>
            <a:r>
              <a:rPr lang="en-US" sz="2000" dirty="0" err="1" smtClean="0">
                <a:latin typeface="Times New Roman" pitchFamily="18" charset="0"/>
                <a:cs typeface="Times New Roman" pitchFamily="18" charset="0"/>
              </a:rPr>
              <a:t>Doda</a:t>
            </a:r>
            <a:r>
              <a:rPr lang="en-US" sz="2000" dirty="0" smtClean="0">
                <a:latin typeface="Times New Roman" pitchFamily="18" charset="0"/>
                <a:cs typeface="Times New Roman" pitchFamily="18" charset="0"/>
              </a:rPr>
              <a:t> (13.03 percent), </a:t>
            </a:r>
            <a:r>
              <a:rPr lang="en-US" sz="2000" dirty="0" err="1" smtClean="0">
                <a:latin typeface="Times New Roman" pitchFamily="18" charset="0"/>
                <a:cs typeface="Times New Roman" pitchFamily="18" charset="0"/>
              </a:rPr>
              <a:t>Reasi</a:t>
            </a:r>
            <a:r>
              <a:rPr lang="en-US" sz="2000" dirty="0" smtClean="0">
                <a:latin typeface="Times New Roman" pitchFamily="18" charset="0"/>
                <a:cs typeface="Times New Roman" pitchFamily="18" charset="0"/>
              </a:rPr>
              <a:t> (12.0 percent) and Rajouri (7.50 percent) have larger proportion of Scheduled Caste population than the state average of 7.36 percent. </a:t>
            </a:r>
          </a:p>
          <a:p>
            <a:endParaRPr lang="en-US" sz="2000" dirty="0" smtClean="0">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Two districts </a:t>
            </a:r>
            <a:r>
              <a:rPr lang="en-US" sz="2000" dirty="0" smtClean="0">
                <a:latin typeface="Times New Roman" pitchFamily="18" charset="0"/>
                <a:cs typeface="Times New Roman" pitchFamily="18" charset="0"/>
              </a:rPr>
              <a:t>namely Kishtwar (6.2 percent) and </a:t>
            </a:r>
            <a:r>
              <a:rPr lang="en-US" sz="2000" dirty="0" err="1" smtClean="0">
                <a:latin typeface="Times New Roman" pitchFamily="18" charset="0"/>
                <a:cs typeface="Times New Roman" pitchFamily="18" charset="0"/>
              </a:rPr>
              <a:t>Ramban</a:t>
            </a:r>
            <a:r>
              <a:rPr lang="en-US" sz="2000" dirty="0" smtClean="0">
                <a:latin typeface="Times New Roman" pitchFamily="18" charset="0"/>
                <a:cs typeface="Times New Roman" pitchFamily="18" charset="0"/>
              </a:rPr>
              <a:t> (4.91 percent) had a proportion of Scheduled Caste population which was less than the state average.</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The rest of </a:t>
            </a:r>
            <a:r>
              <a:rPr lang="en-US" sz="2000" dirty="0" smtClean="0">
                <a:solidFill>
                  <a:srgbClr val="FF0000"/>
                </a:solidFill>
                <a:latin typeface="Times New Roman" pitchFamily="18" charset="0"/>
                <a:cs typeface="Times New Roman" pitchFamily="18" charset="0"/>
              </a:rPr>
              <a:t>the thirteen districts</a:t>
            </a:r>
            <a:r>
              <a:rPr lang="en-US" sz="2000" dirty="0" smtClean="0">
                <a:latin typeface="Times New Roman" pitchFamily="18" charset="0"/>
                <a:cs typeface="Times New Roman" pitchFamily="18" charset="0"/>
              </a:rPr>
              <a:t>, i.e. </a:t>
            </a:r>
            <a:r>
              <a:rPr lang="en-US" sz="2000" dirty="0" err="1" smtClean="0">
                <a:latin typeface="Times New Roman" pitchFamily="18" charset="0"/>
                <a:cs typeface="Times New Roman" pitchFamily="18" charset="0"/>
              </a:rPr>
              <a:t>Kupwara</a:t>
            </a:r>
            <a:r>
              <a:rPr lang="en-US" sz="2000" dirty="0" smtClean="0">
                <a:latin typeface="Times New Roman" pitchFamily="18" charset="0"/>
                <a:cs typeface="Times New Roman" pitchFamily="18" charset="0"/>
              </a:rPr>
              <a:t>, Badgam, </a:t>
            </a:r>
            <a:r>
              <a:rPr lang="en-US" sz="2000" dirty="0" err="1" smtClean="0">
                <a:latin typeface="Times New Roman" pitchFamily="18" charset="0"/>
                <a:cs typeface="Times New Roman" pitchFamily="18" charset="0"/>
              </a:rPr>
              <a:t>Leh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Kargil</a:t>
            </a:r>
            <a:r>
              <a:rPr lang="en-US" sz="2000" dirty="0" smtClean="0">
                <a:latin typeface="Times New Roman" pitchFamily="18" charset="0"/>
                <a:cs typeface="Times New Roman" pitchFamily="18" charset="0"/>
              </a:rPr>
              <a:t>, Poonch, </a:t>
            </a:r>
            <a:r>
              <a:rPr lang="en-US" sz="2000" dirty="0" err="1" smtClean="0">
                <a:latin typeface="Times New Roman" pitchFamily="18" charset="0"/>
                <a:cs typeface="Times New Roman" pitchFamily="18" charset="0"/>
              </a:rPr>
              <a:t>Baramulla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Bandipora</a:t>
            </a:r>
            <a:r>
              <a:rPr lang="en-US" sz="2000" dirty="0" smtClean="0">
                <a:latin typeface="Times New Roman" pitchFamily="18" charset="0"/>
                <a:cs typeface="Times New Roman" pitchFamily="18" charset="0"/>
              </a:rPr>
              <a:t>, Srinagar, </a:t>
            </a:r>
            <a:r>
              <a:rPr lang="en-US" sz="2000" dirty="0" err="1" smtClean="0">
                <a:latin typeface="Times New Roman" pitchFamily="18" charset="0"/>
                <a:cs typeface="Times New Roman" pitchFamily="18" charset="0"/>
              </a:rPr>
              <a:t>Ganderbal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Pulwama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Shupiyan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Anantnag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Kulgam</a:t>
            </a:r>
            <a:r>
              <a:rPr lang="en-US" sz="2000" dirty="0" smtClean="0">
                <a:latin typeface="Times New Roman" pitchFamily="18" charset="0"/>
                <a:cs typeface="Times New Roman" pitchFamily="18" charset="0"/>
              </a:rPr>
              <a:t> had an extremely low proportion i.e. less than one percent of Scheduled Caste population to total population.</a:t>
            </a:r>
          </a:p>
          <a:p>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Autofit/>
          </a:bodyPr>
          <a:lstStyle/>
          <a:p>
            <a:endParaRPr lang="en-US" sz="1900" dirty="0" smtClean="0">
              <a:latin typeface="Times New Roman" pitchFamily="18" charset="0"/>
              <a:cs typeface="Times New Roman" pitchFamily="18" charset="0"/>
            </a:endParaRPr>
          </a:p>
          <a:p>
            <a:r>
              <a:rPr lang="en-US" sz="1900" dirty="0" smtClean="0">
                <a:latin typeface="Times New Roman" pitchFamily="18" charset="0"/>
                <a:cs typeface="Times New Roman" pitchFamily="18" charset="0"/>
              </a:rPr>
              <a:t>Jammu and Kashmir displayed relatively </a:t>
            </a:r>
            <a:r>
              <a:rPr lang="en-US" sz="1900" dirty="0" smtClean="0">
                <a:solidFill>
                  <a:srgbClr val="FF0000"/>
                </a:solidFill>
                <a:latin typeface="Times New Roman" pitchFamily="18" charset="0"/>
                <a:cs typeface="Times New Roman" pitchFamily="18" charset="0"/>
              </a:rPr>
              <a:t>higher literacy </a:t>
            </a:r>
            <a:r>
              <a:rPr lang="en-US" sz="1900" dirty="0" smtClean="0">
                <a:latin typeface="Times New Roman" pitchFamily="18" charset="0"/>
                <a:cs typeface="Times New Roman" pitchFamily="18" charset="0"/>
              </a:rPr>
              <a:t>levels among Scheduled Castes (</a:t>
            </a:r>
            <a:r>
              <a:rPr lang="en-US" sz="1900" dirty="0" smtClean="0">
                <a:solidFill>
                  <a:srgbClr val="FF0000"/>
                </a:solidFill>
                <a:latin typeface="Times New Roman" pitchFamily="18" charset="0"/>
                <a:cs typeface="Times New Roman" pitchFamily="18" charset="0"/>
              </a:rPr>
              <a:t>70.16 </a:t>
            </a:r>
            <a:r>
              <a:rPr lang="en-US" sz="1900" dirty="0" smtClean="0">
                <a:latin typeface="Times New Roman" pitchFamily="18" charset="0"/>
                <a:cs typeface="Times New Roman" pitchFamily="18" charset="0"/>
              </a:rPr>
              <a:t>percent) as compared to the national average (</a:t>
            </a:r>
            <a:r>
              <a:rPr lang="en-US" sz="1900" dirty="0" smtClean="0">
                <a:solidFill>
                  <a:srgbClr val="FF0000"/>
                </a:solidFill>
                <a:latin typeface="Times New Roman" pitchFamily="18" charset="0"/>
                <a:cs typeface="Times New Roman" pitchFamily="18" charset="0"/>
              </a:rPr>
              <a:t>66.07</a:t>
            </a:r>
            <a:r>
              <a:rPr lang="en-US" sz="1900" dirty="0" smtClean="0">
                <a:latin typeface="Times New Roman" pitchFamily="18" charset="0"/>
                <a:cs typeface="Times New Roman" pitchFamily="18" charset="0"/>
              </a:rPr>
              <a:t> percent) in 2011.</a:t>
            </a:r>
          </a:p>
          <a:p>
            <a:r>
              <a:rPr lang="en-US" sz="1900" dirty="0" smtClean="0">
                <a:latin typeface="Times New Roman" pitchFamily="18" charset="0"/>
                <a:cs typeface="Times New Roman" pitchFamily="18" charset="0"/>
              </a:rPr>
              <a:t>The main reason behind the higher literacy rate among Scheduled Castes is the large concentration of Scheduled Caste population in more </a:t>
            </a:r>
            <a:r>
              <a:rPr lang="en-US" sz="1900" dirty="0" smtClean="0">
                <a:solidFill>
                  <a:srgbClr val="FF0000"/>
                </a:solidFill>
                <a:latin typeface="Times New Roman" pitchFamily="18" charset="0"/>
                <a:cs typeface="Times New Roman" pitchFamily="18" charset="0"/>
              </a:rPr>
              <a:t>developed parts </a:t>
            </a:r>
            <a:r>
              <a:rPr lang="en-US" sz="1900" dirty="0" smtClean="0">
                <a:latin typeface="Times New Roman" pitchFamily="18" charset="0"/>
                <a:cs typeface="Times New Roman" pitchFamily="18" charset="0"/>
              </a:rPr>
              <a:t>of the state where overall literacy rate was more than 75 percent.</a:t>
            </a:r>
          </a:p>
          <a:p>
            <a:r>
              <a:rPr lang="en-US" sz="1900" dirty="0" smtClean="0">
                <a:latin typeface="Times New Roman" pitchFamily="18" charset="0"/>
                <a:cs typeface="Times New Roman" pitchFamily="18" charset="0"/>
              </a:rPr>
              <a:t>Since independence </a:t>
            </a:r>
            <a:r>
              <a:rPr lang="en-US" sz="1900" dirty="0" smtClean="0">
                <a:solidFill>
                  <a:srgbClr val="FF0000"/>
                </a:solidFill>
                <a:latin typeface="Times New Roman" pitchFamily="18" charset="0"/>
                <a:cs typeface="Times New Roman" pitchFamily="18" charset="0"/>
              </a:rPr>
              <a:t>a number of steps </a:t>
            </a:r>
            <a:r>
              <a:rPr lang="en-US" sz="1900" dirty="0" smtClean="0">
                <a:latin typeface="Times New Roman" pitchFamily="18" charset="0"/>
                <a:cs typeface="Times New Roman" pitchFamily="18" charset="0"/>
              </a:rPr>
              <a:t>have been taken by the state as well as central government to strength the education and literacy of the Scheduled Caste population. </a:t>
            </a:r>
          </a:p>
          <a:p>
            <a:r>
              <a:rPr lang="en-US" sz="1900" dirty="0" smtClean="0">
                <a:latin typeface="Times New Roman" pitchFamily="18" charset="0"/>
                <a:cs typeface="Times New Roman" pitchFamily="18" charset="0"/>
              </a:rPr>
              <a:t>The opening of educational institutions in areas predominantly inhabited by Scheduled Castes, mid-day meals, free uniforms, incentives like </a:t>
            </a:r>
            <a:r>
              <a:rPr lang="en-US" sz="1900" dirty="0" smtClean="0">
                <a:solidFill>
                  <a:srgbClr val="FF0000"/>
                </a:solidFill>
                <a:latin typeface="Times New Roman" pitchFamily="18" charset="0"/>
                <a:cs typeface="Times New Roman" pitchFamily="18" charset="0"/>
              </a:rPr>
              <a:t>scholarships,</a:t>
            </a:r>
            <a:r>
              <a:rPr lang="en-US" sz="1900" dirty="0" smtClean="0">
                <a:latin typeface="Times New Roman" pitchFamily="18" charset="0"/>
                <a:cs typeface="Times New Roman" pitchFamily="18" charset="0"/>
              </a:rPr>
              <a:t> books and stationary have contributed, a lot in raising the level of education of Scheduled Caste population</a:t>
            </a:r>
            <a:r>
              <a:rPr lang="en-US" sz="2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Autofit/>
          </a:bodyPr>
          <a:lstStyle/>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smtClean="0">
                <a:solidFill>
                  <a:srgbClr val="FF0000"/>
                </a:solidFill>
                <a:latin typeface="Times New Roman" pitchFamily="18" charset="0"/>
                <a:cs typeface="Times New Roman" pitchFamily="18" charset="0"/>
              </a:rPr>
              <a:t>reservation package </a:t>
            </a:r>
            <a:r>
              <a:rPr lang="en-US" sz="2000" dirty="0" smtClean="0">
                <a:latin typeface="Times New Roman" pitchFamily="18" charset="0"/>
                <a:cs typeface="Times New Roman" pitchFamily="18" charset="0"/>
              </a:rPr>
              <a:t>in services and other sectors have promoted literacy and raise the level of education among Scheduled Castes.</a:t>
            </a:r>
          </a:p>
          <a:p>
            <a:r>
              <a:rPr lang="en-US" sz="2000" dirty="0" smtClean="0">
                <a:latin typeface="Times New Roman" pitchFamily="18" charset="0"/>
                <a:cs typeface="Times New Roman" pitchFamily="18" charset="0"/>
              </a:rPr>
              <a:t>The </a:t>
            </a:r>
            <a:r>
              <a:rPr lang="en-US" sz="2000" dirty="0" smtClean="0">
                <a:solidFill>
                  <a:srgbClr val="FF0000"/>
                </a:solidFill>
                <a:latin typeface="Times New Roman" pitchFamily="18" charset="0"/>
                <a:cs typeface="Times New Roman" pitchFamily="18" charset="0"/>
              </a:rPr>
              <a:t>financial assistance </a:t>
            </a:r>
            <a:r>
              <a:rPr lang="en-US" sz="2000" dirty="0" smtClean="0">
                <a:latin typeface="Times New Roman" pitchFamily="18" charset="0"/>
                <a:cs typeface="Times New Roman" pitchFamily="18" charset="0"/>
              </a:rPr>
              <a:t>in the form of margin money, direct loan on concessional rate of interest, poverty alleviation programmers' like IRDP, infrastructure support training in different skills have also raised the level of literacy in Scheduled Caste population.</a:t>
            </a:r>
          </a:p>
          <a:p>
            <a:r>
              <a:rPr lang="en-US" sz="2000" dirty="0" smtClean="0">
                <a:latin typeface="Times New Roman" pitchFamily="18" charset="0"/>
                <a:cs typeface="Times New Roman" pitchFamily="18" charset="0"/>
              </a:rPr>
              <a:t>The </a:t>
            </a:r>
            <a:r>
              <a:rPr lang="en-US" sz="2000" dirty="0" smtClean="0">
                <a:solidFill>
                  <a:srgbClr val="FF0000"/>
                </a:solidFill>
                <a:latin typeface="Times New Roman" pitchFamily="18" charset="0"/>
                <a:cs typeface="Times New Roman" pitchFamily="18" charset="0"/>
              </a:rPr>
              <a:t>schemes and programmers</a:t>
            </a:r>
            <a:r>
              <a:rPr lang="en-US" sz="2000" dirty="0" smtClean="0">
                <a:latin typeface="Times New Roman" pitchFamily="18" charset="0"/>
                <a:cs typeface="Times New Roman" pitchFamily="18" charset="0"/>
              </a:rPr>
              <a:t>' for the welfare of Scheduled Castes like overseas scholarships, self employment schemes, Rajiv Gandhi national fellowship, </a:t>
            </a:r>
            <a:r>
              <a:rPr lang="en-US" sz="2000" dirty="0" err="1" smtClean="0">
                <a:latin typeface="Times New Roman" pitchFamily="18" charset="0"/>
                <a:cs typeface="Times New Roman" pitchFamily="18" charset="0"/>
              </a:rPr>
              <a:t>Pardhan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Mantri</a:t>
            </a:r>
            <a:r>
              <a:rPr lang="en-US" sz="2000" dirty="0" smtClean="0">
                <a:latin typeface="Times New Roman" pitchFamily="18" charset="0"/>
                <a:cs typeface="Times New Roman" pitchFamily="18" charset="0"/>
              </a:rPr>
              <a:t> Adarsh Gram </a:t>
            </a:r>
            <a:r>
              <a:rPr lang="en-US" sz="2000" dirty="0" err="1" smtClean="0">
                <a:latin typeface="Times New Roman" pitchFamily="18" charset="0"/>
                <a:cs typeface="Times New Roman" pitchFamily="18" charset="0"/>
              </a:rPr>
              <a:t>Yojana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Babu</a:t>
            </a:r>
            <a:r>
              <a:rPr lang="en-US" sz="2000" dirty="0" smtClean="0">
                <a:latin typeface="Times New Roman" pitchFamily="18" charset="0"/>
                <a:cs typeface="Times New Roman" pitchFamily="18" charset="0"/>
              </a:rPr>
              <a:t> Jagjivan Ram </a:t>
            </a:r>
            <a:r>
              <a:rPr lang="en-US" sz="2000" dirty="0" err="1" smtClean="0">
                <a:latin typeface="Times New Roman" pitchFamily="18" charset="0"/>
                <a:cs typeface="Times New Roman" pitchFamily="18" charset="0"/>
              </a:rPr>
              <a:t>Chhatrawas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Yojana</a:t>
            </a:r>
            <a:r>
              <a:rPr lang="en-US" sz="2000" dirty="0" smtClean="0">
                <a:latin typeface="Times New Roman" pitchFamily="18" charset="0"/>
                <a:cs typeface="Times New Roman" pitchFamily="18" charset="0"/>
              </a:rPr>
              <a:t>, free coaching, Scheduled Castes finance and development corporation have also made their contribution in raising the level of literacy in Scheduled Caste population.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2.jpg"/>
          <p:cNvPicPr>
            <a:picLocks noGrp="1" noChangeAspect="1"/>
          </p:cNvPicPr>
          <p:nvPr>
            <p:ph idx="1"/>
          </p:nvPr>
        </p:nvPicPr>
        <p:blipFill>
          <a:blip r:embed="rId2" cstate="print"/>
          <a:stretch>
            <a:fillRect/>
          </a:stretch>
        </p:blipFill>
        <p:spPr>
          <a:xfrm>
            <a:off x="914400" y="-1"/>
            <a:ext cx="7696200" cy="594830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Scheduled Caste population accounting for only </a:t>
            </a:r>
            <a:r>
              <a:rPr lang="en-US" sz="2000" dirty="0" smtClean="0">
                <a:solidFill>
                  <a:srgbClr val="FF0000"/>
                </a:solidFill>
                <a:latin typeface="Times New Roman" pitchFamily="18" charset="0"/>
                <a:cs typeface="Times New Roman" pitchFamily="18" charset="0"/>
              </a:rPr>
              <a:t>7.38</a:t>
            </a:r>
            <a:r>
              <a:rPr lang="en-US" sz="2000" dirty="0" smtClean="0">
                <a:latin typeface="Times New Roman" pitchFamily="18" charset="0"/>
                <a:cs typeface="Times New Roman" pitchFamily="18" charset="0"/>
              </a:rPr>
              <a:t> percent of the state’s population constituted highly literate segment among all social groups.</a:t>
            </a:r>
          </a:p>
          <a:p>
            <a:pPr>
              <a:buNone/>
            </a:pPr>
            <a:r>
              <a:rPr lang="en-US" sz="2000" dirty="0" smtClean="0">
                <a:latin typeface="Times New Roman" pitchFamily="18" charset="0"/>
                <a:cs typeface="Times New Roman" pitchFamily="18" charset="0"/>
              </a:rPr>
              <a:t>	While </a:t>
            </a:r>
            <a:r>
              <a:rPr lang="en-US" sz="2000" dirty="0" smtClean="0">
                <a:solidFill>
                  <a:srgbClr val="FF0000"/>
                </a:solidFill>
                <a:latin typeface="Times New Roman" pitchFamily="18" charset="0"/>
                <a:cs typeface="Times New Roman" pitchFamily="18" charset="0"/>
              </a:rPr>
              <a:t>66.91</a:t>
            </a:r>
            <a:r>
              <a:rPr lang="en-US" sz="2000" dirty="0" smtClean="0">
                <a:latin typeface="Times New Roman" pitchFamily="18" charset="0"/>
                <a:cs typeface="Times New Roman" pitchFamily="18" charset="0"/>
              </a:rPr>
              <a:t> percent of Non-Scheduled Caste population in the state was recorded as literate, the corresponding figure for the Scheduled Caste population was </a:t>
            </a:r>
            <a:r>
              <a:rPr lang="en-US" sz="2000" dirty="0" smtClean="0">
                <a:solidFill>
                  <a:srgbClr val="FF0000"/>
                </a:solidFill>
                <a:latin typeface="Times New Roman" pitchFamily="18" charset="0"/>
                <a:cs typeface="Times New Roman" pitchFamily="18" charset="0"/>
              </a:rPr>
              <a:t>70.16</a:t>
            </a:r>
            <a:r>
              <a:rPr lang="en-US" sz="2000" dirty="0" smtClean="0">
                <a:latin typeface="Times New Roman" pitchFamily="18" charset="0"/>
                <a:cs typeface="Times New Roman" pitchFamily="18" charset="0"/>
              </a:rPr>
              <a:t> percent. It implied a differential index of </a:t>
            </a:r>
            <a:r>
              <a:rPr lang="en-US" sz="2000" dirty="0" smtClean="0">
                <a:solidFill>
                  <a:srgbClr val="FF0000"/>
                </a:solidFill>
                <a:latin typeface="Times New Roman" pitchFamily="18" charset="0"/>
                <a:cs typeface="Times New Roman" pitchFamily="18" charset="0"/>
              </a:rPr>
              <a:t>– 4.8 </a:t>
            </a:r>
            <a:r>
              <a:rPr lang="en-US" sz="2000" dirty="0" smtClean="0">
                <a:latin typeface="Times New Roman" pitchFamily="18" charset="0"/>
                <a:cs typeface="Times New Roman" pitchFamily="18" charset="0"/>
              </a:rPr>
              <a:t>in the state.</a:t>
            </a:r>
          </a:p>
          <a:p>
            <a:pPr>
              <a:buNone/>
            </a:pPr>
            <a:r>
              <a:rPr lang="en-US" sz="2000" dirty="0" smtClean="0">
                <a:latin typeface="Times New Roman" pitchFamily="18" charset="0"/>
                <a:cs typeface="Times New Roman" pitchFamily="18" charset="0"/>
              </a:rPr>
              <a:t>	Out of the selected 28 tehsils, there were 25 tehsils which had differential index value more than the state average.</a:t>
            </a:r>
          </a:p>
          <a:p>
            <a:r>
              <a:rPr lang="en-US" sz="2000" dirty="0" smtClean="0">
                <a:latin typeface="Times New Roman" pitchFamily="18" charset="0"/>
                <a:cs typeface="Times New Roman" pitchFamily="18" charset="0"/>
              </a:rPr>
              <a:t>High level of literacy among Scheduled Caste population was </a:t>
            </a:r>
            <a:r>
              <a:rPr lang="en-US" sz="2000" dirty="0" smtClean="0">
                <a:solidFill>
                  <a:srgbClr val="FF0000"/>
                </a:solidFill>
                <a:latin typeface="Times New Roman" pitchFamily="18" charset="0"/>
                <a:cs typeface="Times New Roman" pitchFamily="18" charset="0"/>
              </a:rPr>
              <a:t>positively correlated </a:t>
            </a:r>
            <a:r>
              <a:rPr lang="en-US" sz="2000" dirty="0" smtClean="0">
                <a:latin typeface="Times New Roman" pitchFamily="18" charset="0"/>
                <a:cs typeface="Times New Roman" pitchFamily="18" charset="0"/>
              </a:rPr>
              <a:t>(+0.89)  with their urban proportion.</a:t>
            </a:r>
          </a:p>
          <a:p>
            <a:r>
              <a:rPr lang="en-US" sz="2000" dirty="0" smtClean="0">
                <a:latin typeface="Times New Roman" pitchFamily="18" charset="0"/>
                <a:cs typeface="Times New Roman" pitchFamily="18" charset="0"/>
              </a:rPr>
              <a:t>The spatial patterns of differential index were </a:t>
            </a:r>
            <a:r>
              <a:rPr lang="en-US" sz="2000" dirty="0" smtClean="0">
                <a:solidFill>
                  <a:srgbClr val="FF0000"/>
                </a:solidFill>
                <a:latin typeface="Times New Roman" pitchFamily="18" charset="0"/>
                <a:cs typeface="Times New Roman" pitchFamily="18" charset="0"/>
              </a:rPr>
              <a:t>inversely correlated  </a:t>
            </a:r>
            <a:r>
              <a:rPr lang="en-US" sz="2000" dirty="0" smtClean="0">
                <a:latin typeface="Times New Roman" pitchFamily="18" charset="0"/>
                <a:cs typeface="Times New Roman" pitchFamily="18" charset="0"/>
              </a:rPr>
              <a:t>(-0.25) to the spatial patterns of literacy among Scheduled Caste population. </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791200"/>
          </a:xfrm>
        </p:spPr>
        <p:txBody>
          <a:bodyPr>
            <a:noAutofit/>
          </a:bodyPr>
          <a:lstStyle/>
          <a:p>
            <a:pPr>
              <a:buNone/>
            </a:pPr>
            <a:r>
              <a:rPr lang="en-US" sz="2000" b="1" dirty="0" smtClean="0">
                <a:solidFill>
                  <a:srgbClr val="FF0000"/>
                </a:solidFill>
              </a:rPr>
              <a:t>   CONCLUSIONS AND SUGGESTIONS</a:t>
            </a:r>
            <a:endParaRPr lang="en-US" sz="2000" dirty="0" smtClean="0">
              <a:solidFill>
                <a:srgbClr val="FF0000"/>
              </a:solidFill>
            </a:endParaRPr>
          </a:p>
          <a:p>
            <a:r>
              <a:rPr lang="en-US" sz="2000" dirty="0" smtClean="0">
                <a:latin typeface="Times New Roman" pitchFamily="18" charset="0"/>
                <a:cs typeface="Times New Roman" pitchFamily="18" charset="0"/>
              </a:rPr>
              <a:t>Wide disparities existed in literacy in different parts of the state. Male-female and urban-rural population too showed marked differences in levels attained.</a:t>
            </a:r>
          </a:p>
          <a:p>
            <a:r>
              <a:rPr lang="en-US" sz="2000" dirty="0" smtClean="0">
                <a:latin typeface="Times New Roman" pitchFamily="18" charset="0"/>
                <a:cs typeface="Times New Roman" pitchFamily="18" charset="0"/>
              </a:rPr>
              <a:t>Females(</a:t>
            </a:r>
            <a:r>
              <a:rPr lang="en-US" sz="2000" dirty="0" smtClean="0">
                <a:solidFill>
                  <a:srgbClr val="FF0000"/>
                </a:solidFill>
                <a:latin typeface="Times New Roman" pitchFamily="18" charset="0"/>
                <a:cs typeface="Times New Roman" pitchFamily="18" charset="0"/>
              </a:rPr>
              <a:t>56.4</a:t>
            </a:r>
            <a:r>
              <a:rPr lang="en-US" sz="2000" dirty="0" smtClean="0">
                <a:latin typeface="Times New Roman" pitchFamily="18" charset="0"/>
                <a:cs typeface="Times New Roman" pitchFamily="18" charset="0"/>
              </a:rPr>
              <a:t> percent), rural population (</a:t>
            </a:r>
            <a:r>
              <a:rPr lang="en-US" sz="2000" dirty="0" smtClean="0">
                <a:solidFill>
                  <a:srgbClr val="FF0000"/>
                </a:solidFill>
                <a:latin typeface="Times New Roman" pitchFamily="18" charset="0"/>
                <a:cs typeface="Times New Roman" pitchFamily="18" charset="0"/>
              </a:rPr>
              <a:t>63.1</a:t>
            </a:r>
            <a:r>
              <a:rPr lang="en-US" sz="2000" dirty="0" smtClean="0">
                <a:latin typeface="Times New Roman" pitchFamily="18" charset="0"/>
                <a:cs typeface="Times New Roman" pitchFamily="18" charset="0"/>
              </a:rPr>
              <a:t> percent)and Scheduled Tribes(</a:t>
            </a:r>
            <a:r>
              <a:rPr lang="en-US" sz="2000" dirty="0" smtClean="0">
                <a:solidFill>
                  <a:srgbClr val="FF0000"/>
                </a:solidFill>
                <a:latin typeface="Times New Roman" pitchFamily="18" charset="0"/>
                <a:cs typeface="Times New Roman" pitchFamily="18" charset="0"/>
              </a:rPr>
              <a:t>50.5</a:t>
            </a:r>
            <a:r>
              <a:rPr lang="en-US" sz="2000" dirty="0" smtClean="0">
                <a:latin typeface="Times New Roman" pitchFamily="18" charset="0"/>
                <a:cs typeface="Times New Roman" pitchFamily="18" charset="0"/>
              </a:rPr>
              <a:t> percent) lagged far behind in literacy accomplishments. </a:t>
            </a:r>
          </a:p>
          <a:p>
            <a:r>
              <a:rPr lang="en-US" sz="2000" dirty="0" smtClean="0">
                <a:latin typeface="Times New Roman" pitchFamily="18" charset="0"/>
                <a:cs typeface="Times New Roman" pitchFamily="18" charset="0"/>
              </a:rPr>
              <a:t>Such wide ranging inequalities in literacy rates are broadly the product of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physiographic setup of the state (ii) the degree of accessibility to the educational institutions (iii) the nature of occupational structure (iii) the proportion of urban population (iv) the long history of turmoil.</a:t>
            </a:r>
          </a:p>
          <a:p>
            <a:r>
              <a:rPr lang="en-US" sz="2000" dirty="0" smtClean="0">
                <a:latin typeface="Times New Roman" pitchFamily="18" charset="0"/>
                <a:cs typeface="Times New Roman" pitchFamily="18" charset="0"/>
              </a:rPr>
              <a:t>Another feature of development of literacy in Jammu and Kashmir had been that the extent of increase in urban literacy(</a:t>
            </a:r>
            <a:r>
              <a:rPr lang="en-US" sz="2000" dirty="0" smtClean="0">
                <a:solidFill>
                  <a:srgbClr val="FF0000"/>
                </a:solidFill>
                <a:latin typeface="Times New Roman" pitchFamily="18" charset="0"/>
                <a:cs typeface="Times New Roman" pitchFamily="18" charset="0"/>
              </a:rPr>
              <a:t>31.56</a:t>
            </a:r>
            <a:r>
              <a:rPr lang="en-US" sz="2000" dirty="0" smtClean="0">
                <a:latin typeface="Times New Roman" pitchFamily="18" charset="0"/>
                <a:cs typeface="Times New Roman" pitchFamily="18" charset="0"/>
              </a:rPr>
              <a:t>) could not match the increase in rural literacy(</a:t>
            </a:r>
            <a:r>
              <a:rPr lang="en-US" sz="2000" dirty="0" smtClean="0">
                <a:solidFill>
                  <a:srgbClr val="FF0000"/>
                </a:solidFill>
                <a:latin typeface="Times New Roman" pitchFamily="18" charset="0"/>
                <a:cs typeface="Times New Roman" pitchFamily="18" charset="0"/>
              </a:rPr>
              <a:t>41.55</a:t>
            </a:r>
            <a:r>
              <a:rPr lang="en-US" sz="2000" dirty="0" smtClean="0">
                <a:latin typeface="Times New Roman" pitchFamily="18" charset="0"/>
                <a:cs typeface="Times New Roman" pitchFamily="18" charset="0"/>
              </a:rPr>
              <a:t>). Similarly increase in male literacy could not match the increase in female literacy. </a:t>
            </a:r>
          </a:p>
          <a:p>
            <a:r>
              <a:rPr lang="en-US" sz="2000" dirty="0" smtClean="0">
                <a:latin typeface="Times New Roman" pitchFamily="18" charset="0"/>
                <a:cs typeface="Times New Roman" pitchFamily="18" charset="0"/>
              </a:rPr>
              <a:t>Nature of physical setup has played an important role in determining the spatial patterns of literacy. </a:t>
            </a:r>
          </a:p>
          <a:p>
            <a:r>
              <a:rPr lang="en-US" sz="2000" dirty="0" smtClean="0">
                <a:latin typeface="Times New Roman" pitchFamily="18" charset="0"/>
                <a:cs typeface="Times New Roman" pitchFamily="18" charset="0"/>
              </a:rPr>
              <a:t>The low lying areas with early start of education and high composition of urban population had displayed a high literacy rate. </a:t>
            </a:r>
          </a:p>
          <a:p>
            <a:endParaRPr lang="en-US" sz="1900" dirty="0" smtClean="0">
              <a:latin typeface="Times New Roman" pitchFamily="18" charset="0"/>
              <a:cs typeface="Times New Roman" pitchFamily="18" charset="0"/>
            </a:endParaRPr>
          </a:p>
          <a:p>
            <a:endParaRPr lang="en-US" sz="19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Autofit/>
          </a:bodyPr>
          <a:lstStyle/>
          <a:p>
            <a:r>
              <a:rPr lang="en-US" sz="2000" dirty="0" smtClean="0">
                <a:latin typeface="Times New Roman" pitchFamily="18" charset="0"/>
                <a:cs typeface="Times New Roman" pitchFamily="18" charset="0"/>
              </a:rPr>
              <a:t>Variations in educational facilities, socio-economic conditions, degree of urbanization, connectivity and occupational structure as evolved over time and space also determined the patterns of literacy to a large extent.</a:t>
            </a:r>
          </a:p>
          <a:p>
            <a:r>
              <a:rPr lang="en-US" sz="2000" dirty="0" smtClean="0">
                <a:latin typeface="Times New Roman" pitchFamily="18" charset="0"/>
                <a:cs typeface="Times New Roman" pitchFamily="18" charset="0"/>
              </a:rPr>
              <a:t>In Jammu and Kashmir, high literacy level is found in eastern and south-western parts of the state.</a:t>
            </a:r>
          </a:p>
          <a:p>
            <a:r>
              <a:rPr lang="en-US" sz="2000" dirty="0" smtClean="0">
                <a:latin typeface="Times New Roman" pitchFamily="18" charset="0"/>
                <a:cs typeface="Times New Roman" pitchFamily="18" charset="0"/>
              </a:rPr>
              <a:t> Moderate and low literacy levels are found in the central mountainous and sub-mountainous regions of the state.</a:t>
            </a:r>
          </a:p>
          <a:p>
            <a:r>
              <a:rPr lang="en-US" sz="2000" dirty="0" smtClean="0">
                <a:latin typeface="Times New Roman" pitchFamily="18" charset="0"/>
                <a:cs typeface="Times New Roman" pitchFamily="18" charset="0"/>
              </a:rPr>
              <a:t>Jammu and Kashmir state has yet to go a long way to bridge the gap between male(</a:t>
            </a:r>
            <a:r>
              <a:rPr lang="en-US" sz="2000" dirty="0" smtClean="0">
                <a:solidFill>
                  <a:srgbClr val="FF0000"/>
                </a:solidFill>
                <a:latin typeface="Times New Roman" pitchFamily="18" charset="0"/>
                <a:cs typeface="Times New Roman" pitchFamily="18" charset="0"/>
              </a:rPr>
              <a:t>76.7</a:t>
            </a:r>
            <a:r>
              <a:rPr lang="en-US" sz="2000" dirty="0" smtClean="0">
                <a:latin typeface="Times New Roman" pitchFamily="18" charset="0"/>
                <a:cs typeface="Times New Roman" pitchFamily="18" charset="0"/>
              </a:rPr>
              <a:t> percent) literacy. and female(</a:t>
            </a:r>
            <a:r>
              <a:rPr lang="en-US" sz="2000" dirty="0" smtClean="0">
                <a:solidFill>
                  <a:srgbClr val="FF0000"/>
                </a:solidFill>
                <a:latin typeface="Times New Roman" pitchFamily="18" charset="0"/>
                <a:cs typeface="Times New Roman" pitchFamily="18" charset="0"/>
              </a:rPr>
              <a:t>56.3</a:t>
            </a:r>
            <a:r>
              <a:rPr lang="en-US" sz="2000" dirty="0" smtClean="0">
                <a:latin typeface="Times New Roman" pitchFamily="18" charset="0"/>
                <a:cs typeface="Times New Roman" pitchFamily="18" charset="0"/>
              </a:rPr>
              <a:t> percent) literacy.</a:t>
            </a:r>
          </a:p>
          <a:p>
            <a:r>
              <a:rPr lang="en-US" sz="2000" dirty="0" smtClean="0">
                <a:latin typeface="Times New Roman" pitchFamily="18" charset="0"/>
                <a:cs typeface="Times New Roman" pitchFamily="18" charset="0"/>
              </a:rPr>
              <a:t>Spatially, there are large regional variations in rural and urban literacy which further led to rural-urban differential in literacy. </a:t>
            </a:r>
          </a:p>
          <a:p>
            <a:r>
              <a:rPr lang="en-US" sz="2000" dirty="0" smtClean="0">
                <a:latin typeface="Times New Roman" pitchFamily="18" charset="0"/>
                <a:cs typeface="Times New Roman" pitchFamily="18" charset="0"/>
              </a:rPr>
              <a:t>Broadly speaking, patterns of rural literacy have large resemblance with those of overall literacy rates. </a:t>
            </a:r>
          </a:p>
          <a:p>
            <a:r>
              <a:rPr lang="en-US" sz="2000" dirty="0" smtClean="0">
                <a:latin typeface="Times New Roman" pitchFamily="18" charset="0"/>
                <a:cs typeface="Times New Roman" pitchFamily="18" charset="0"/>
              </a:rPr>
              <a:t>The differential in literacy between urban and rural areas is the result of the magnitude of diffusion of literacy from urban to rural areas, the attraction of urban centre and rural-urban interaction.</a:t>
            </a:r>
          </a:p>
          <a:p>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24600"/>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Jammu and Kashmir occupies </a:t>
            </a:r>
            <a:r>
              <a:rPr lang="en-US" sz="2000" dirty="0" smtClean="0">
                <a:solidFill>
                  <a:srgbClr val="FF0000"/>
                </a:solidFill>
                <a:latin typeface="Times New Roman" pitchFamily="18" charset="0"/>
                <a:cs typeface="Times New Roman" pitchFamily="18" charset="0"/>
              </a:rPr>
              <a:t>30</a:t>
            </a:r>
            <a:r>
              <a:rPr lang="en-US" sz="2000" baseline="30000" dirty="0" smtClean="0">
                <a:solidFill>
                  <a:srgbClr val="FF0000"/>
                </a:solidFill>
                <a:latin typeface="Times New Roman" pitchFamily="18" charset="0"/>
                <a:cs typeface="Times New Roman" pitchFamily="18" charset="0"/>
              </a:rPr>
              <a:t>th</a:t>
            </a:r>
            <a:r>
              <a:rPr lang="en-US" sz="2000" dirty="0" smtClean="0">
                <a:solidFill>
                  <a:srgbClr val="FF0000"/>
                </a:solidFill>
                <a:latin typeface="Times New Roman" pitchFamily="18" charset="0"/>
                <a:cs typeface="Times New Roman" pitchFamily="18" charset="0"/>
              </a:rPr>
              <a:t> position</a:t>
            </a:r>
            <a:r>
              <a:rPr lang="en-US" sz="2000" dirty="0" smtClean="0">
                <a:latin typeface="Times New Roman" pitchFamily="18" charset="0"/>
                <a:cs typeface="Times New Roman" pitchFamily="18" charset="0"/>
              </a:rPr>
              <a:t> in literacy among the 35 states and union territories of India. </a:t>
            </a:r>
          </a:p>
          <a:p>
            <a:pPr algn="just">
              <a:buFont typeface="Wingdings" pitchFamily="2" charset="2"/>
              <a:buChar char="Ø"/>
            </a:pPr>
            <a:r>
              <a:rPr lang="en-US" sz="2000" dirty="0" smtClean="0">
                <a:latin typeface="Times New Roman" pitchFamily="18" charset="0"/>
                <a:cs typeface="Times New Roman" pitchFamily="18" charset="0"/>
              </a:rPr>
              <a:t>Jammu </a:t>
            </a:r>
            <a:r>
              <a:rPr lang="en-US" sz="2000" dirty="0">
                <a:latin typeface="Times New Roman" pitchFamily="18" charset="0"/>
                <a:cs typeface="Times New Roman" pitchFamily="18" charset="0"/>
              </a:rPr>
              <a:t>and Kashmir had low literacy rate as compared to its neighboring states of Punjab and Himachal </a:t>
            </a:r>
            <a:r>
              <a:rPr lang="en-US" sz="2000" dirty="0" smtClean="0">
                <a:latin typeface="Times New Roman" pitchFamily="18" charset="0"/>
                <a:cs typeface="Times New Roman" pitchFamily="18" charset="0"/>
              </a:rPr>
              <a:t>Pradesh.</a:t>
            </a:r>
            <a:endParaRPr lang="en-US" sz="2000" b="1" dirty="0" smtClean="0">
              <a:latin typeface="Times New Roman" pitchFamily="18" charset="0"/>
              <a:cs typeface="Times New Roman" pitchFamily="18" charset="0"/>
            </a:endParaRPr>
          </a:p>
          <a:p>
            <a:pPr algn="just">
              <a:buFont typeface="Wingdings" pitchFamily="2" charset="2"/>
              <a:buChar char="Ø"/>
            </a:pPr>
            <a:endParaRPr lang="en-US" sz="2000" b="1" dirty="0" smtClean="0">
              <a:latin typeface="Times New Roman" pitchFamily="18" charset="0"/>
              <a:cs typeface="Times New Roman" pitchFamily="18" charset="0"/>
            </a:endParaRPr>
          </a:p>
          <a:p>
            <a:pPr>
              <a:buNone/>
            </a:pPr>
            <a:r>
              <a:rPr lang="en-US" sz="1400" b="1" dirty="0" smtClean="0"/>
              <a:t>			Table: JAMMU </a:t>
            </a:r>
            <a:r>
              <a:rPr lang="en-US" sz="1400" b="1" dirty="0"/>
              <a:t>AND KASHMIR and Neighboring States: Literacy, 2011</a:t>
            </a:r>
            <a:endParaRPr lang="en-US" sz="1400" dirty="0"/>
          </a:p>
          <a:p>
            <a:pPr>
              <a:buFont typeface="Wingdings" pitchFamily="2" charset="2"/>
              <a:buChar char="Ø"/>
            </a:pPr>
            <a:endParaRPr lang="en-US" sz="1400" dirty="0" smtClean="0"/>
          </a:p>
          <a:p>
            <a:pPr>
              <a:buFont typeface="Wingdings" pitchFamily="2" charset="2"/>
              <a:buChar char="Ø"/>
            </a:pPr>
            <a:endParaRPr lang="en-US" sz="1400" dirty="0" smtClean="0"/>
          </a:p>
          <a:p>
            <a:pPr>
              <a:buFont typeface="Wingdings" pitchFamily="2" charset="2"/>
              <a:buChar char="Ø"/>
            </a:pPr>
            <a:endParaRPr lang="en-US" sz="1300" dirty="0"/>
          </a:p>
        </p:txBody>
      </p:sp>
      <p:graphicFrame>
        <p:nvGraphicFramePr>
          <p:cNvPr id="4" name="Table 3"/>
          <p:cNvGraphicFramePr>
            <a:graphicFrameLocks noGrp="1"/>
          </p:cNvGraphicFramePr>
          <p:nvPr/>
        </p:nvGraphicFramePr>
        <p:xfrm>
          <a:off x="762000" y="2590800"/>
          <a:ext cx="7710805" cy="2971800"/>
        </p:xfrm>
        <a:graphic>
          <a:graphicData uri="http://schemas.openxmlformats.org/drawingml/2006/table">
            <a:tbl>
              <a:tblPr firstRow="1" bandRow="1">
                <a:tableStyleId>{5C22544A-7EE6-4342-B048-85BDC9FD1C3A}</a:tableStyleId>
              </a:tblPr>
              <a:tblGrid>
                <a:gridCol w="921385"/>
                <a:gridCol w="754380"/>
                <a:gridCol w="754380"/>
                <a:gridCol w="754380"/>
                <a:gridCol w="754380"/>
                <a:gridCol w="754380"/>
                <a:gridCol w="754380"/>
                <a:gridCol w="754380"/>
                <a:gridCol w="754380"/>
                <a:gridCol w="754380"/>
              </a:tblGrid>
              <a:tr h="344613">
                <a:tc rowSpan="2">
                  <a:txBody>
                    <a:bodyPr/>
                    <a:lstStyle/>
                    <a:p>
                      <a:pPr marL="0" marR="0" algn="ctr">
                        <a:lnSpc>
                          <a:spcPct val="140000"/>
                        </a:lnSpc>
                        <a:spcBef>
                          <a:spcPts val="0"/>
                        </a:spcBef>
                        <a:spcAft>
                          <a:spcPts val="0"/>
                        </a:spcAft>
                      </a:pPr>
                      <a:r>
                        <a:rPr lang="en-US" sz="1400" b="1" dirty="0">
                          <a:solidFill>
                            <a:srgbClr val="FF0000"/>
                          </a:solidFill>
                          <a:latin typeface="Times New Roman"/>
                          <a:ea typeface="Calibri"/>
                          <a:cs typeface="Times New Roman"/>
                        </a:rPr>
                        <a:t>State</a:t>
                      </a:r>
                      <a:endParaRPr lang="en-US" sz="1400" dirty="0">
                        <a:solidFill>
                          <a:srgbClr val="FF0000"/>
                        </a:solidFill>
                        <a:latin typeface="Calibri"/>
                        <a:ea typeface="Times New Roman"/>
                        <a:cs typeface="Times New Roman"/>
                      </a:endParaRPr>
                    </a:p>
                  </a:txBody>
                  <a:tcPr marL="68580" marR="68580" marT="0" marB="0"/>
                </a:tc>
                <a:tc gridSpan="3">
                  <a:txBody>
                    <a:bodyPr/>
                    <a:lstStyle/>
                    <a:p>
                      <a:pPr marL="0" marR="0" algn="ctr">
                        <a:lnSpc>
                          <a:spcPct val="140000"/>
                        </a:lnSpc>
                        <a:spcBef>
                          <a:spcPts val="0"/>
                        </a:spcBef>
                        <a:spcAft>
                          <a:spcPts val="0"/>
                        </a:spcAft>
                      </a:pPr>
                      <a:r>
                        <a:rPr lang="en-US" sz="1400" b="1" dirty="0">
                          <a:solidFill>
                            <a:srgbClr val="FF0000"/>
                          </a:solidFill>
                          <a:latin typeface="Times New Roman"/>
                          <a:ea typeface="Calibri"/>
                          <a:cs typeface="Times New Roman"/>
                        </a:rPr>
                        <a:t>General Literacy</a:t>
                      </a:r>
                      <a:endParaRPr lang="en-US" sz="1400"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40000"/>
                        </a:lnSpc>
                        <a:spcBef>
                          <a:spcPts val="0"/>
                        </a:spcBef>
                        <a:spcAft>
                          <a:spcPts val="0"/>
                        </a:spcAft>
                      </a:pPr>
                      <a:r>
                        <a:rPr lang="en-US" sz="1400" b="1" dirty="0">
                          <a:solidFill>
                            <a:srgbClr val="FF0000"/>
                          </a:solidFill>
                          <a:latin typeface="Times New Roman"/>
                          <a:ea typeface="Calibri"/>
                          <a:cs typeface="Times New Roman"/>
                        </a:rPr>
                        <a:t>Rural Literacy</a:t>
                      </a:r>
                      <a:endParaRPr lang="en-US" sz="1400"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40000"/>
                        </a:lnSpc>
                        <a:spcBef>
                          <a:spcPts val="0"/>
                        </a:spcBef>
                        <a:spcAft>
                          <a:spcPts val="0"/>
                        </a:spcAft>
                      </a:pPr>
                      <a:r>
                        <a:rPr lang="en-US" sz="1400" b="1" dirty="0">
                          <a:solidFill>
                            <a:srgbClr val="FF0000"/>
                          </a:solidFill>
                          <a:latin typeface="Times New Roman"/>
                          <a:ea typeface="Calibri"/>
                          <a:cs typeface="Times New Roman"/>
                        </a:rPr>
                        <a:t>Urban Literacy</a:t>
                      </a:r>
                      <a:endParaRPr lang="en-US" sz="1400"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44613">
                <a:tc vMerge="1">
                  <a:txBody>
                    <a:bodyPr/>
                    <a:lstStyle/>
                    <a:p>
                      <a:endParaRPr lang="en-US"/>
                    </a:p>
                  </a:txBody>
                  <a:tcPr/>
                </a:tc>
                <a:tc>
                  <a:txBody>
                    <a:bodyPr/>
                    <a:lstStyle/>
                    <a:p>
                      <a:pPr marL="0" marR="0" algn="ctr">
                        <a:lnSpc>
                          <a:spcPct val="140000"/>
                        </a:lnSpc>
                        <a:spcBef>
                          <a:spcPts val="0"/>
                        </a:spcBef>
                        <a:spcAft>
                          <a:spcPts val="0"/>
                        </a:spcAft>
                      </a:pPr>
                      <a:r>
                        <a:rPr lang="en-US" sz="1400" b="1" dirty="0">
                          <a:latin typeface="Times New Roman"/>
                          <a:ea typeface="Calibri"/>
                          <a:cs typeface="Times New Roman"/>
                        </a:rPr>
                        <a:t>Persons</a:t>
                      </a:r>
                      <a:endParaRPr lang="en-US" sz="1400"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Male</a:t>
                      </a:r>
                      <a:endParaRPr lang="en-US" sz="1400"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Female</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Persons</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Male</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Female</a:t>
                      </a:r>
                      <a:endParaRPr lang="en-US" sz="1400"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Persons</a:t>
                      </a:r>
                      <a:endParaRPr lang="en-US" sz="1400"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Male</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Female</a:t>
                      </a:r>
                      <a:endParaRPr lang="en-US" sz="1400" dirty="0">
                        <a:latin typeface="Calibri"/>
                        <a:ea typeface="Times New Roman"/>
                        <a:cs typeface="Times New Roman"/>
                      </a:endParaRPr>
                    </a:p>
                  </a:txBody>
                  <a:tcPr marL="68580" marR="68580" marT="0" marB="0" anchor="ctr"/>
                </a:tc>
              </a:tr>
              <a:tr h="344613">
                <a:tc>
                  <a:txBody>
                    <a:bodyPr/>
                    <a:lstStyle/>
                    <a:p>
                      <a:pPr marL="0" marR="0">
                        <a:lnSpc>
                          <a:spcPct val="140000"/>
                        </a:lnSpc>
                        <a:spcBef>
                          <a:spcPts val="0"/>
                        </a:spcBef>
                        <a:spcAft>
                          <a:spcPts val="0"/>
                        </a:spcAft>
                      </a:pPr>
                      <a:r>
                        <a:rPr lang="en-US" sz="1400" b="1" dirty="0">
                          <a:latin typeface="Times New Roman"/>
                          <a:ea typeface="Calibri"/>
                          <a:cs typeface="Times New Roman"/>
                        </a:rPr>
                        <a:t>J &amp; K</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67.20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76.80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56.40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63.20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73.80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51.60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77.10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83.90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69.00</a:t>
                      </a:r>
                      <a:endParaRPr lang="en-US" sz="1400" b="1">
                        <a:latin typeface="Calibri"/>
                        <a:ea typeface="Times New Roman"/>
                        <a:cs typeface="Times New Roman"/>
                      </a:endParaRPr>
                    </a:p>
                  </a:txBody>
                  <a:tcPr marL="68580" marR="68580" marT="0" marB="0" anchor="ctr"/>
                </a:tc>
              </a:tr>
              <a:tr h="344613">
                <a:tc>
                  <a:txBody>
                    <a:bodyPr/>
                    <a:lstStyle/>
                    <a:p>
                      <a:pPr marL="0" marR="0">
                        <a:lnSpc>
                          <a:spcPct val="140000"/>
                        </a:lnSpc>
                        <a:spcBef>
                          <a:spcPts val="0"/>
                        </a:spcBef>
                        <a:spcAft>
                          <a:spcPts val="0"/>
                        </a:spcAft>
                      </a:pPr>
                      <a:r>
                        <a:rPr lang="en-US" sz="1400" b="1">
                          <a:latin typeface="Times New Roman"/>
                          <a:ea typeface="Calibri"/>
                          <a:cs typeface="Times New Roman"/>
                        </a:rPr>
                        <a:t>Punjab</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solidFill>
                            <a:srgbClr val="FF0000"/>
                          </a:solidFill>
                          <a:latin typeface="Times New Roman"/>
                          <a:ea typeface="Calibri"/>
                          <a:cs typeface="Times New Roman"/>
                        </a:rPr>
                        <a:t>75.80</a:t>
                      </a:r>
                      <a:endParaRPr lang="en-US" sz="1400" b="1" dirty="0">
                        <a:solidFill>
                          <a:srgbClr val="FF0000"/>
                        </a:solidFill>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80.40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70.70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71.40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76.60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65.70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83.20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86.70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79.20</a:t>
                      </a:r>
                      <a:endParaRPr lang="en-US" sz="1400" b="1">
                        <a:latin typeface="Calibri"/>
                        <a:ea typeface="Times New Roman"/>
                        <a:cs typeface="Times New Roman"/>
                      </a:endParaRPr>
                    </a:p>
                  </a:txBody>
                  <a:tcPr marL="68580" marR="68580" marT="0" marB="0" anchor="ctr"/>
                </a:tc>
              </a:tr>
              <a:tr h="659761">
                <a:tc>
                  <a:txBody>
                    <a:bodyPr/>
                    <a:lstStyle/>
                    <a:p>
                      <a:pPr marL="0" marR="0">
                        <a:lnSpc>
                          <a:spcPct val="115000"/>
                        </a:lnSpc>
                        <a:spcBef>
                          <a:spcPts val="0"/>
                        </a:spcBef>
                        <a:spcAft>
                          <a:spcPts val="0"/>
                        </a:spcAft>
                      </a:pPr>
                      <a:r>
                        <a:rPr lang="en-US" sz="1400" b="1" dirty="0" smtClean="0">
                          <a:latin typeface="Times New Roman"/>
                          <a:ea typeface="Calibri"/>
                          <a:cs typeface="Times New Roman"/>
                        </a:rPr>
                        <a:t>Himachal</a:t>
                      </a:r>
                    </a:p>
                    <a:p>
                      <a:pPr marL="0" marR="0">
                        <a:lnSpc>
                          <a:spcPct val="115000"/>
                        </a:lnSpc>
                        <a:spcBef>
                          <a:spcPts val="0"/>
                        </a:spcBef>
                        <a:spcAft>
                          <a:spcPts val="0"/>
                        </a:spcAft>
                      </a:pPr>
                      <a:r>
                        <a:rPr lang="en-US" sz="1400" b="1" dirty="0" smtClean="0">
                          <a:latin typeface="Times New Roman"/>
                          <a:ea typeface="Calibri"/>
                          <a:cs typeface="Times New Roman"/>
                        </a:rPr>
                        <a:t> </a:t>
                      </a:r>
                      <a:r>
                        <a:rPr lang="en-US" sz="1400" b="1" dirty="0">
                          <a:latin typeface="Times New Roman"/>
                          <a:ea typeface="Calibri"/>
                          <a:cs typeface="Times New Roman"/>
                        </a:rPr>
                        <a:t>Pradesh</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solidFill>
                            <a:srgbClr val="FF0000"/>
                          </a:solidFill>
                          <a:latin typeface="Times New Roman"/>
                          <a:ea typeface="Calibri"/>
                          <a:cs typeface="Times New Roman"/>
                        </a:rPr>
                        <a:t>82.80</a:t>
                      </a:r>
                      <a:endParaRPr lang="en-US" sz="1400" b="1" dirty="0">
                        <a:solidFill>
                          <a:srgbClr val="FF0000"/>
                        </a:solidFill>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89.50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75.90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81.90</a:t>
                      </a:r>
                      <a:endParaRPr lang="en-US" sz="1400" b="1">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89.10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74.60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91.10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93.40</a:t>
                      </a:r>
                      <a:endParaRPr lang="en-US" sz="1400" b="1"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88.40</a:t>
                      </a:r>
                      <a:endParaRPr lang="en-US" sz="1400" b="1" dirty="0">
                        <a:latin typeface="Calibri"/>
                        <a:ea typeface="Times New Roman"/>
                        <a:cs typeface="Times New Roman"/>
                      </a:endParaRPr>
                    </a:p>
                  </a:txBody>
                  <a:tcPr marL="68580" marR="68580" marT="0" marB="0" anchor="ctr"/>
                </a:tc>
              </a:tr>
              <a:tr h="344613">
                <a:tc>
                  <a:txBody>
                    <a:bodyPr/>
                    <a:lstStyle/>
                    <a:p>
                      <a:pPr marL="0" marR="0">
                        <a:lnSpc>
                          <a:spcPct val="140000"/>
                        </a:lnSpc>
                        <a:spcBef>
                          <a:spcPts val="0"/>
                        </a:spcBef>
                        <a:spcAft>
                          <a:spcPts val="0"/>
                        </a:spcAft>
                      </a:pPr>
                      <a:r>
                        <a:rPr lang="en-US" sz="1400" b="1">
                          <a:latin typeface="Times New Roman"/>
                          <a:ea typeface="Calibri"/>
                          <a:cs typeface="Times New Roman"/>
                        </a:rPr>
                        <a:t>INDIA</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73.0</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80.9</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64.6</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67.8</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77.2</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a:latin typeface="Times New Roman"/>
                          <a:ea typeface="Calibri"/>
                          <a:cs typeface="Times New Roman"/>
                        </a:rPr>
                        <a:t>57.9</a:t>
                      </a:r>
                      <a:endParaRPr lang="en-US" sz="140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84.1</a:t>
                      </a:r>
                      <a:endParaRPr lang="en-US" sz="1400"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88.8</a:t>
                      </a:r>
                      <a:endParaRPr lang="en-US" sz="1400" dirty="0">
                        <a:latin typeface="Calibri"/>
                        <a:ea typeface="Times New Roman"/>
                        <a:cs typeface="Times New Roman"/>
                      </a:endParaRPr>
                    </a:p>
                  </a:txBody>
                  <a:tcPr marL="68580" marR="68580" marT="0" marB="0" anchor="ctr"/>
                </a:tc>
                <a:tc>
                  <a:txBody>
                    <a:bodyPr/>
                    <a:lstStyle/>
                    <a:p>
                      <a:pPr marL="0" marR="0" algn="ctr">
                        <a:lnSpc>
                          <a:spcPct val="140000"/>
                        </a:lnSpc>
                        <a:spcBef>
                          <a:spcPts val="0"/>
                        </a:spcBef>
                        <a:spcAft>
                          <a:spcPts val="0"/>
                        </a:spcAft>
                      </a:pPr>
                      <a:r>
                        <a:rPr lang="en-US" sz="1400" b="1" dirty="0">
                          <a:latin typeface="Times New Roman"/>
                          <a:ea typeface="Calibri"/>
                          <a:cs typeface="Times New Roman"/>
                        </a:rPr>
                        <a:t>79.1</a:t>
                      </a:r>
                      <a:endParaRPr lang="en-US" sz="1400" dirty="0">
                        <a:latin typeface="Calibri"/>
                        <a:ea typeface="Times New Roman"/>
                        <a:cs typeface="Times New Roman"/>
                      </a:endParaRPr>
                    </a:p>
                  </a:txBody>
                  <a:tcPr marL="68580" marR="68580" marT="0" marB="0" anchor="ctr"/>
                </a:tc>
              </a:tr>
              <a:tr h="588974">
                <a:tc grid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Times New Roman" pitchFamily="18" charset="0"/>
                          <a:ea typeface="+mn-ea"/>
                          <a:cs typeface="Times New Roman" pitchFamily="18" charset="0"/>
                        </a:rPr>
                        <a:t>Source: Census of India, 2011</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943600"/>
          </a:xfrm>
        </p:spPr>
        <p:txBody>
          <a:bodyPr>
            <a:noAutofit/>
          </a:bodyPr>
          <a:lstStyle/>
          <a:p>
            <a:r>
              <a:rPr lang="en-US" sz="2000" dirty="0" smtClean="0">
                <a:latin typeface="Times New Roman" pitchFamily="18" charset="0"/>
                <a:cs typeface="Times New Roman" pitchFamily="18" charset="0"/>
              </a:rPr>
              <a:t>In 2011, only about half of the Scheduled Tribe(</a:t>
            </a:r>
            <a:r>
              <a:rPr lang="en-US" sz="2000" dirty="0" smtClean="0">
                <a:solidFill>
                  <a:srgbClr val="FF0000"/>
                </a:solidFill>
                <a:latin typeface="Times New Roman" pitchFamily="18" charset="0"/>
                <a:cs typeface="Times New Roman" pitchFamily="18" charset="0"/>
              </a:rPr>
              <a:t>50.5</a:t>
            </a:r>
            <a:r>
              <a:rPr lang="en-US" sz="2000" dirty="0" smtClean="0">
                <a:latin typeface="Times New Roman" pitchFamily="18" charset="0"/>
                <a:cs typeface="Times New Roman" pitchFamily="18" charset="0"/>
              </a:rPr>
              <a:t> percent) population in Jammu and Kashmir was literate. </a:t>
            </a:r>
          </a:p>
          <a:p>
            <a:r>
              <a:rPr lang="en-US" sz="2000" dirty="0" smtClean="0">
                <a:latin typeface="Times New Roman" pitchFamily="18" charset="0"/>
                <a:cs typeface="Times New Roman" pitchFamily="18" charset="0"/>
              </a:rPr>
              <a:t>The mass illiteracy among Scheduled Tribes was related to their long history of socio-economic and physical isolation, age old association with primitive type of occupation.</a:t>
            </a:r>
          </a:p>
          <a:p>
            <a:r>
              <a:rPr lang="en-US" sz="2000" dirty="0" smtClean="0">
                <a:latin typeface="Times New Roman" pitchFamily="18" charset="0"/>
                <a:cs typeface="Times New Roman" pitchFamily="18" charset="0"/>
              </a:rPr>
              <a:t>The Scheduled Caste population recorded a literacy rate of </a:t>
            </a:r>
            <a:r>
              <a:rPr lang="en-US" sz="2000" dirty="0" smtClean="0">
                <a:solidFill>
                  <a:srgbClr val="FF0000"/>
                </a:solidFill>
                <a:latin typeface="Times New Roman" pitchFamily="18" charset="0"/>
                <a:cs typeface="Times New Roman" pitchFamily="18" charset="0"/>
              </a:rPr>
              <a:t>70.16</a:t>
            </a:r>
            <a:r>
              <a:rPr lang="en-US" sz="2000" dirty="0" smtClean="0">
                <a:latin typeface="Times New Roman" pitchFamily="18" charset="0"/>
                <a:cs typeface="Times New Roman" pitchFamily="18" charset="0"/>
              </a:rPr>
              <a:t> percent and was ahead from the rest of society in term of literacy. </a:t>
            </a:r>
          </a:p>
          <a:p>
            <a:r>
              <a:rPr lang="en-US" sz="2000" dirty="0" smtClean="0">
                <a:latin typeface="Times New Roman" pitchFamily="18" charset="0"/>
                <a:cs typeface="Times New Roman" pitchFamily="18" charset="0"/>
              </a:rPr>
              <a:t>The high concentration of Scheduled Caste population in highly urbanized areas and number of steps and schemes taken by the state as well as the central government to strengthen the education played a vital role in uplifting the social, economic and educational level of Scheduled Caste population.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334000"/>
          </a:xfrm>
        </p:spPr>
        <p:txBody>
          <a:bodyPr>
            <a:noAutofit/>
          </a:bodyPr>
          <a:lstStyle/>
          <a:p>
            <a:pPr lvl="0"/>
            <a:r>
              <a:rPr lang="en-US" sz="2000" dirty="0" smtClean="0">
                <a:latin typeface="Times New Roman" pitchFamily="18" charset="0"/>
                <a:cs typeface="Times New Roman" pitchFamily="18" charset="0"/>
              </a:rPr>
              <a:t>Education policies and schemes should be made on the basis of the location of the schools. </a:t>
            </a:r>
          </a:p>
          <a:p>
            <a:pPr lvl="0"/>
            <a:r>
              <a:rPr lang="en-US" sz="2000" dirty="0" smtClean="0">
                <a:latin typeface="Times New Roman" pitchFamily="18" charset="0"/>
                <a:cs typeface="Times New Roman" pitchFamily="18" charset="0"/>
              </a:rPr>
              <a:t>Primary and middle schools should be within the radius of 1KM in the villages.</a:t>
            </a:r>
          </a:p>
          <a:p>
            <a:pPr lvl="0"/>
            <a:r>
              <a:rPr lang="en-US" sz="2000" dirty="0" smtClean="0">
                <a:latin typeface="Times New Roman" pitchFamily="18" charset="0"/>
                <a:cs typeface="Times New Roman" pitchFamily="18" charset="0"/>
              </a:rPr>
              <a:t>Scholarship for the wards of the people lying below poverty line should be increased with increasing trends of inflation. </a:t>
            </a:r>
          </a:p>
          <a:p>
            <a:pPr lvl="0"/>
            <a:r>
              <a:rPr lang="en-US" sz="2000" dirty="0" smtClean="0">
                <a:latin typeface="Times New Roman" pitchFamily="18" charset="0"/>
                <a:cs typeface="Times New Roman" pitchFamily="18" charset="0"/>
              </a:rPr>
              <a:t>Provision of basic amenities like pure drinking water, electricity within the school. </a:t>
            </a:r>
          </a:p>
          <a:p>
            <a:pPr lvl="0"/>
            <a:r>
              <a:rPr lang="en-US" sz="2000" dirty="0" smtClean="0">
                <a:latin typeface="Times New Roman" pitchFamily="18" charset="0"/>
                <a:cs typeface="Times New Roman" pitchFamily="18" charset="0"/>
              </a:rPr>
              <a:t>Provision of proper infrastructure of the schools like spacious classrooms, proper sitting arrangements, separate toilets, playgrounds etc. </a:t>
            </a:r>
          </a:p>
          <a:p>
            <a:pPr lvl="0"/>
            <a:r>
              <a:rPr lang="en-US" sz="2000" dirty="0" smtClean="0">
                <a:latin typeface="Times New Roman" pitchFamily="18" charset="0"/>
                <a:cs typeface="Times New Roman" pitchFamily="18" charset="0"/>
              </a:rPr>
              <a:t>Provision of proper recreational activities in the schools. Proper arrangement of these activities will attract more children to school.</a:t>
            </a:r>
          </a:p>
          <a:p>
            <a:r>
              <a:rPr lang="en-US" sz="2000" dirty="0" smtClean="0">
                <a:latin typeface="Times New Roman" pitchFamily="18" charset="0"/>
                <a:cs typeface="Times New Roman" pitchFamily="18" charset="0"/>
              </a:rPr>
              <a:t>Proper awareness among students regarding the benefits of education and draw backs of illiteracy</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563562"/>
          </a:xfrm>
        </p:spPr>
        <p:txBody>
          <a:bodyPr>
            <a:noAutofit/>
          </a:bodyPr>
          <a:lstStyle/>
          <a:p>
            <a:r>
              <a:rPr lang="en-US" sz="2400" dirty="0" smtClean="0"/>
              <a:t/>
            </a:r>
            <a:br>
              <a:rPr lang="en-US" sz="2400" dirty="0" smtClean="0"/>
            </a:br>
            <a:r>
              <a:rPr lang="en-US" sz="2400" dirty="0" smtClean="0"/>
              <a:t>  FEW SUGGESTIONS FOR IMPROVEMRENT IN LITERACY</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1"/>
            <a:ext cx="8229600" cy="6019800"/>
          </a:xfrm>
        </p:spPr>
        <p:txBody>
          <a:bodyPr>
            <a:noAutofit/>
          </a:bodyPr>
          <a:lstStyle/>
          <a:p>
            <a:pPr lvl="0"/>
            <a:r>
              <a:rPr lang="en-US" sz="2000" dirty="0" smtClean="0">
                <a:latin typeface="Times New Roman" pitchFamily="18" charset="0"/>
                <a:cs typeface="Times New Roman" pitchFamily="18" charset="0"/>
              </a:rPr>
              <a:t>Sensitizing parents regarding the benefits of educations. Maximum of the village parents do not know the benefit of education in long run</a:t>
            </a:r>
          </a:p>
          <a:p>
            <a:pPr lvl="0"/>
            <a:r>
              <a:rPr lang="en-US" sz="2000" dirty="0" smtClean="0">
                <a:latin typeface="Times New Roman" pitchFamily="18" charset="0"/>
                <a:cs typeface="Times New Roman" pitchFamily="18" charset="0"/>
              </a:rPr>
              <a:t>Spreading awareness about education among village masses by religious/other influential heads. Religious heads can be used effectively to spread the awareness among masses.</a:t>
            </a:r>
          </a:p>
          <a:p>
            <a:pPr lvl="0"/>
            <a:r>
              <a:rPr lang="en-US" sz="2000" dirty="0" smtClean="0">
                <a:latin typeface="Times New Roman" pitchFamily="18" charset="0"/>
                <a:cs typeface="Times New Roman" pitchFamily="18" charset="0"/>
              </a:rPr>
              <a:t>Proactive role of Panchayats in the improvement of education scenario of the villages. It has been observed that the areas where the panchayats are playing the active role in the spread of education have seen high literacy rates. </a:t>
            </a:r>
          </a:p>
          <a:p>
            <a:pPr lvl="0"/>
            <a:r>
              <a:rPr lang="en-US" sz="2000" dirty="0" smtClean="0">
                <a:latin typeface="Times New Roman" pitchFamily="18" charset="0"/>
                <a:cs typeface="Times New Roman" pitchFamily="18" charset="0"/>
              </a:rPr>
              <a:t>Provision of awards by the state and central governments for the villages that have attained certain level of literacy. This will encourage and will create a sense of competition among the village masses.</a:t>
            </a:r>
          </a:p>
          <a:p>
            <a:pPr lvl="0"/>
            <a:r>
              <a:rPr lang="en-US" sz="2000" dirty="0" smtClean="0">
                <a:latin typeface="Times New Roman" pitchFamily="18" charset="0"/>
                <a:cs typeface="Times New Roman" pitchFamily="18" charset="0"/>
              </a:rPr>
              <a:t>Improving teacher student ratio in the schools</a:t>
            </a:r>
          </a:p>
          <a:p>
            <a:pPr lvl="0"/>
            <a:r>
              <a:rPr lang="en-US" sz="2000" dirty="0" smtClean="0">
                <a:latin typeface="Times New Roman" pitchFamily="18" charset="0"/>
                <a:cs typeface="Times New Roman" pitchFamily="18" charset="0"/>
              </a:rPr>
              <a:t>Proper monitoring of the attendance of the teachers in the village schools and regular analysis of the progress they have made. Biometric system can be used for the proper attendance monitoring.</a:t>
            </a:r>
          </a:p>
          <a:p>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943600"/>
          </a:xfrm>
        </p:spPr>
        <p:txBody>
          <a:bodyPr>
            <a:noAutofit/>
          </a:bodyPr>
          <a:lstStyle/>
          <a:p>
            <a:pPr lvl="0"/>
            <a:r>
              <a:rPr lang="en-US" sz="2000" dirty="0" smtClean="0">
                <a:latin typeface="Times New Roman" pitchFamily="18" charset="0"/>
                <a:cs typeface="Times New Roman" pitchFamily="18" charset="0"/>
              </a:rPr>
              <a:t>Mandatory refresher and orientation courses for the teachers on regular basis. </a:t>
            </a:r>
          </a:p>
          <a:p>
            <a:pPr lvl="0"/>
            <a:r>
              <a:rPr lang="en-US" sz="2000" dirty="0" smtClean="0">
                <a:latin typeface="Times New Roman" pitchFamily="18" charset="0"/>
                <a:cs typeface="Times New Roman" pitchFamily="18" charset="0"/>
              </a:rPr>
              <a:t>Imparting education in the local language of a particular area. Students can’t understand the alien language.</a:t>
            </a:r>
          </a:p>
          <a:p>
            <a:pPr lvl="0"/>
            <a:r>
              <a:rPr lang="en-US" sz="2000" dirty="0" smtClean="0">
                <a:latin typeface="Times New Roman" pitchFamily="18" charset="0"/>
                <a:cs typeface="Times New Roman" pitchFamily="18" charset="0"/>
              </a:rPr>
              <a:t>Proper implementation of mobile school initiative for the children of tribal people. The sections of the tribal's which are provided with the effective mobile schools have shown improvement of literacy rate.</a:t>
            </a:r>
          </a:p>
          <a:p>
            <a:pPr lvl="0"/>
            <a:r>
              <a:rPr lang="en-US" sz="2000" dirty="0" smtClean="0">
                <a:latin typeface="Times New Roman" pitchFamily="18" charset="0"/>
                <a:cs typeface="Times New Roman" pitchFamily="18" charset="0"/>
              </a:rPr>
              <a:t>Vocational training for the school dropout children and the unskilled/illiterate adults. This can create the essence of education among masses and also help them to earn their livelihood. </a:t>
            </a:r>
          </a:p>
          <a:p>
            <a:pPr lvl="0"/>
            <a:r>
              <a:rPr lang="en-US" sz="2000" dirty="0" smtClean="0">
                <a:latin typeface="Times New Roman" pitchFamily="18" charset="0"/>
                <a:cs typeface="Times New Roman" pitchFamily="18" charset="0"/>
              </a:rPr>
              <a:t>Most of the tribals being from conservative societies have several apprehensions about the schooling of their daughters. If their concerns are addressed properly, it would be helpful in increasing their literacy rate.</a:t>
            </a:r>
          </a:p>
          <a:p>
            <a:pPr lvl="0"/>
            <a:r>
              <a:rPr lang="en-US" sz="2000" dirty="0" smtClean="0">
                <a:latin typeface="Times New Roman" pitchFamily="18" charset="0"/>
                <a:cs typeface="Times New Roman" pitchFamily="18" charset="0"/>
              </a:rPr>
              <a:t>Strictly using tribal language as a mode of communication in the mobile schools.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rot="20712349" flipH="1">
            <a:off x="-530898" y="1157530"/>
            <a:ext cx="9635717" cy="4365845"/>
          </a:xfrm>
          <a:prstGeom prst="rect">
            <a:avLst/>
          </a:prstGeom>
        </p:spPr>
        <p:txBody>
          <a:bodyPr vert="horz" lIns="91440" tIns="45720" rIns="91440" bIns="45720" rtlCol="0">
            <a:noAutofit/>
            <a:scene3d>
              <a:camera prst="obliqueTopLef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en-US" sz="5400" b="1" i="0" u="none" strike="noStrike" kern="1200" spc="50" normalizeH="0" baseline="0" noProof="0" dirty="0" smtClean="0">
                <a:ln w="11430"/>
                <a:solidFill>
                  <a:srgbClr val="C00000"/>
                </a:solidFill>
                <a:effectLst>
                  <a:outerShdw blurRad="76200" dist="50800" dir="5400000" algn="tl" rotWithShape="0">
                    <a:srgbClr val="000000">
                      <a:alpha val="65000"/>
                    </a:srgbClr>
                  </a:outerShdw>
                </a:effectLst>
                <a:uLnTx/>
                <a:uFillTx/>
                <a:latin typeface="Lucida Calligraphy" pitchFamily="66" charset="0"/>
              </a:rPr>
              <a:t>     </a:t>
            </a:r>
            <a:r>
              <a:rPr kumimoji="0" lang="en-US" sz="14200" b="1" i="0" u="none" strike="noStrike" kern="1200" spc="50" normalizeH="0" baseline="0" noProof="0" dirty="0" smtClean="0">
                <a:ln w="11430"/>
                <a:solidFill>
                  <a:srgbClr val="C00000"/>
                </a:solidFill>
                <a:effectLst>
                  <a:outerShdw blurRad="76200" dist="50800" dir="5400000" algn="tl" rotWithShape="0">
                    <a:srgbClr val="000000">
                      <a:alpha val="65000"/>
                    </a:srgbClr>
                  </a:outerShdw>
                </a:effectLst>
                <a:uLnTx/>
                <a:uFillTx/>
                <a:latin typeface="Brush Script MT" pitchFamily="66" charset="0"/>
              </a:rPr>
              <a:t>Thank  You</a:t>
            </a:r>
            <a:endParaRPr kumimoji="0" lang="en-IN" sz="9800" b="1" i="0" u="none" strike="noStrike" kern="1200" spc="50" normalizeH="0" baseline="0" noProof="0" dirty="0">
              <a:ln w="11430"/>
              <a:solidFill>
                <a:srgbClr val="C00000"/>
              </a:solidFill>
              <a:effectLst>
                <a:outerShdw blurRad="76200" dist="50800" dir="5400000" algn="tl" rotWithShape="0">
                  <a:srgbClr val="000000">
                    <a:alpha val="65000"/>
                  </a:srgbClr>
                </a:outerShdw>
              </a:effectLst>
              <a:uLnTx/>
              <a:uFillTx/>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Font typeface="Wingdings" pitchFamily="2" charset="2"/>
              <a:buChar char="Ø"/>
            </a:pPr>
            <a:r>
              <a:rPr lang="en-US" sz="2000" dirty="0" smtClean="0">
                <a:solidFill>
                  <a:srgbClr val="FF0000"/>
                </a:solidFill>
                <a:latin typeface="Times New Roman" pitchFamily="18" charset="0"/>
                <a:cs typeface="Times New Roman" pitchFamily="18" charset="0"/>
              </a:rPr>
              <a:t>Hill states </a:t>
            </a:r>
            <a:r>
              <a:rPr lang="en-US" sz="2000" dirty="0" smtClean="0">
                <a:latin typeface="Times New Roman" pitchFamily="18" charset="0"/>
                <a:cs typeface="Times New Roman" pitchFamily="18" charset="0"/>
              </a:rPr>
              <a:t>like Mizoram, Manipur, Meghalaya, Assam, Sikkim and Uttaranchal had high literacy than Jammu and Kashmir. </a:t>
            </a:r>
          </a:p>
          <a:p>
            <a:pPr>
              <a:buFont typeface="Wingdings" pitchFamily="2" charset="2"/>
              <a:buChar char="Ø"/>
            </a:pPr>
            <a:r>
              <a:rPr lang="en-US" sz="2000" dirty="0" smtClean="0">
                <a:latin typeface="Times New Roman" pitchFamily="18" charset="0"/>
                <a:cs typeface="Times New Roman" pitchFamily="18" charset="0"/>
              </a:rPr>
              <a:t>Difference in the literacy rates of males and females in Jammu and Kashmir is significantly higher than all the other hill states of the country</a:t>
            </a:r>
            <a:r>
              <a:rPr lang="en-US" sz="1400" dirty="0" smtClean="0"/>
              <a:t>.</a:t>
            </a:r>
          </a:p>
          <a:p>
            <a:pPr>
              <a:buNone/>
            </a:pPr>
            <a:r>
              <a:rPr lang="en-US" sz="1400" b="1" dirty="0" smtClean="0"/>
              <a:t>			Table: JAMMU AND KASHMIR and other Hill States, Literacy, 2011</a:t>
            </a:r>
            <a:endParaRPr lang="en-US" sz="1400" dirty="0" smtClean="0"/>
          </a:p>
          <a:p>
            <a:pPr>
              <a:buNone/>
            </a:pPr>
            <a:endParaRPr lang="en-US" sz="1300" dirty="0"/>
          </a:p>
        </p:txBody>
      </p:sp>
      <p:graphicFrame>
        <p:nvGraphicFramePr>
          <p:cNvPr id="4" name="Table 3"/>
          <p:cNvGraphicFramePr>
            <a:graphicFrameLocks noGrp="1"/>
          </p:cNvGraphicFramePr>
          <p:nvPr/>
        </p:nvGraphicFramePr>
        <p:xfrm>
          <a:off x="762000" y="2299596"/>
          <a:ext cx="7696200" cy="4101140"/>
        </p:xfrm>
        <a:graphic>
          <a:graphicData uri="http://schemas.openxmlformats.org/drawingml/2006/table">
            <a:tbl>
              <a:tblPr firstRow="1" bandRow="1">
                <a:tableStyleId>{5C22544A-7EE6-4342-B048-85BDC9FD1C3A}</a:tableStyleId>
              </a:tblPr>
              <a:tblGrid>
                <a:gridCol w="1028700"/>
                <a:gridCol w="952500"/>
                <a:gridCol w="952500"/>
                <a:gridCol w="952500"/>
                <a:gridCol w="952500"/>
                <a:gridCol w="952500"/>
                <a:gridCol w="952500"/>
                <a:gridCol w="952500"/>
              </a:tblGrid>
              <a:tr h="274271">
                <a:tc rowSpan="2">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State</a:t>
                      </a:r>
                      <a:endParaRPr lang="en-US" sz="1200" b="1" dirty="0">
                        <a:latin typeface="Times New Roman" pitchFamily="18" charset="0"/>
                        <a:ea typeface="Times New Roman"/>
                        <a:cs typeface="Times New Roman" pitchFamily="18" charset="0"/>
                      </a:endParaRPr>
                    </a:p>
                  </a:txBody>
                  <a:tcPr marL="68580" marR="68580" marT="0" marB="0" anchor="ctr"/>
                </a:tc>
                <a:tc gridSpan="7">
                  <a:txBody>
                    <a:bodyPr/>
                    <a:lstStyle/>
                    <a:p>
                      <a:pPr marL="0" marR="0">
                        <a:lnSpc>
                          <a:spcPct val="140000"/>
                        </a:lnSpc>
                        <a:spcBef>
                          <a:spcPts val="0"/>
                        </a:spcBef>
                        <a:spcAft>
                          <a:spcPts val="0"/>
                        </a:spcAft>
                      </a:pPr>
                      <a:r>
                        <a:rPr lang="en-US" sz="1500" b="1" dirty="0">
                          <a:latin typeface="Times New Roman"/>
                          <a:ea typeface="Calibri"/>
                          <a:cs typeface="Times New Roman"/>
                        </a:rPr>
                        <a:t>                          Literacy Rate (Percent)</a:t>
                      </a:r>
                      <a:endParaRPr lang="en-US" sz="1500" b="1" dirty="0">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3003">
                <a:tc vMerge="1">
                  <a:txBody>
                    <a:bodyPr/>
                    <a:lstStyle/>
                    <a:p>
                      <a:endParaRPr lang="en-US"/>
                    </a:p>
                  </a:txBody>
                  <a:tcP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Total</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Male</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Female</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latin typeface="Times New Roman" pitchFamily="18" charset="0"/>
                          <a:ea typeface="Calibri"/>
                          <a:cs typeface="Times New Roman" pitchFamily="18" charset="0"/>
                        </a:rPr>
                        <a:t>Male-Female Gap</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nSpc>
                          <a:spcPct val="140000"/>
                        </a:lnSpc>
                        <a:spcBef>
                          <a:spcPts val="0"/>
                        </a:spcBef>
                        <a:spcAft>
                          <a:spcPts val="0"/>
                        </a:spcAft>
                      </a:pPr>
                      <a:r>
                        <a:rPr lang="en-US" sz="1200" b="1">
                          <a:latin typeface="Times New Roman" pitchFamily="18" charset="0"/>
                          <a:ea typeface="Calibri"/>
                          <a:cs typeface="Times New Roman" pitchFamily="18" charset="0"/>
                        </a:rPr>
                        <a:t>Urban</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Rural</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latin typeface="Times New Roman" pitchFamily="18" charset="0"/>
                          <a:ea typeface="Calibri"/>
                          <a:cs typeface="Times New Roman" pitchFamily="18" charset="0"/>
                        </a:rPr>
                        <a:t>Urban-Rural Gap</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J&amp;K</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67.20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76.80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56.40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solidFill>
                            <a:srgbClr val="C00000"/>
                          </a:solidFill>
                          <a:latin typeface="Times New Roman" pitchFamily="18" charset="0"/>
                          <a:ea typeface="Calibri"/>
                          <a:cs typeface="Times New Roman" pitchFamily="18" charset="0"/>
                        </a:rPr>
                        <a:t>20.4</a:t>
                      </a:r>
                      <a:endParaRPr lang="en-US" sz="1200" b="1" dirty="0">
                        <a:solidFill>
                          <a:srgbClr val="C0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77.10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63.2</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13.9</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Himachal </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82.80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89.50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75.90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13.60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91.10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81.9</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9.2</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Uttrakhand</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78.80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87.40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70.00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17.40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84.50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76.3</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8.2</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Sikkim</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81.40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86.60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75.60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11.00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88.70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78.9</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9.8</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A. Pradesh</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solidFill>
                            <a:srgbClr val="FF0000"/>
                          </a:solidFill>
                          <a:latin typeface="Times New Roman" pitchFamily="18" charset="0"/>
                          <a:ea typeface="Calibri"/>
                          <a:cs typeface="Times New Roman" pitchFamily="18" charset="0"/>
                        </a:rPr>
                        <a:t>65.40</a:t>
                      </a:r>
                      <a:endParaRPr lang="en-US" sz="1200" b="1"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72.60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solidFill>
                            <a:schemeClr val="tx1"/>
                          </a:solidFill>
                          <a:latin typeface="Times New Roman" pitchFamily="18" charset="0"/>
                          <a:ea typeface="Calibri"/>
                          <a:cs typeface="Times New Roman" pitchFamily="18" charset="0"/>
                        </a:rPr>
                        <a:t>57.70</a:t>
                      </a:r>
                      <a:endParaRPr lang="en-US" sz="1200" b="1"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14.90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solidFill>
                            <a:srgbClr val="C00000"/>
                          </a:solidFill>
                          <a:latin typeface="Times New Roman" pitchFamily="18" charset="0"/>
                          <a:ea typeface="Calibri"/>
                          <a:cs typeface="Times New Roman" pitchFamily="18" charset="0"/>
                        </a:rPr>
                        <a:t>82.90</a:t>
                      </a:r>
                      <a:endParaRPr lang="en-US" sz="1200" b="1" dirty="0">
                        <a:solidFill>
                          <a:srgbClr val="C0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59.9</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23.0</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Nagaland</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79.60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82.80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76.10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6.70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89.60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75.3</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14.3</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Manipur</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79.20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86.10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72.40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13.70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85.40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76.2</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9.2</a:t>
                      </a:r>
                      <a:endParaRPr lang="en-US" sz="1200" b="1">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Mizoram</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91.30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93.30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89.30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4.00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97.60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84.1</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13.5</a:t>
                      </a:r>
                      <a:endParaRPr lang="en-US" sz="1200" b="1" dirty="0">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Meghalaya</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74.40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76.00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72.90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3.10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90.80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69.9</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20.9</a:t>
                      </a:r>
                      <a:endParaRPr lang="en-US" sz="1200" b="1" dirty="0">
                        <a:latin typeface="Times New Roman" pitchFamily="18" charset="0"/>
                        <a:ea typeface="Times New Roman"/>
                        <a:cs typeface="Times New Roman" pitchFamily="18" charset="0"/>
                      </a:endParaRPr>
                    </a:p>
                  </a:txBody>
                  <a:tcPr marL="68580" marR="68580" marT="0" marB="0"/>
                </a:tc>
              </a:tr>
              <a:tr h="280574">
                <a:tc>
                  <a:txBody>
                    <a:bodyPr/>
                    <a:lstStyle/>
                    <a:p>
                      <a:pPr marL="0" marR="0">
                        <a:lnSpc>
                          <a:spcPct val="140000"/>
                        </a:lnSpc>
                        <a:spcBef>
                          <a:spcPts val="0"/>
                        </a:spcBef>
                        <a:spcAft>
                          <a:spcPts val="0"/>
                        </a:spcAft>
                      </a:pPr>
                      <a:r>
                        <a:rPr lang="en-US" sz="1200" b="1" dirty="0">
                          <a:latin typeface="Times New Roman" pitchFamily="18" charset="0"/>
                          <a:ea typeface="Calibri"/>
                          <a:cs typeface="Times New Roman" pitchFamily="18" charset="0"/>
                        </a:rPr>
                        <a:t>Assam</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72.20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77.80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a:latin typeface="Times New Roman" pitchFamily="18" charset="0"/>
                          <a:ea typeface="Calibri"/>
                          <a:cs typeface="Times New Roman" pitchFamily="18" charset="0"/>
                        </a:rPr>
                        <a:t>66.30</a:t>
                      </a:r>
                      <a:endParaRPr lang="en-US" sz="12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11.50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88.50</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69.3</a:t>
                      </a:r>
                      <a:endParaRPr lang="en-US" sz="12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40000"/>
                        </a:lnSpc>
                        <a:spcBef>
                          <a:spcPts val="0"/>
                        </a:spcBef>
                        <a:spcAft>
                          <a:spcPts val="0"/>
                        </a:spcAft>
                      </a:pPr>
                      <a:r>
                        <a:rPr lang="en-US" sz="1200" b="1" dirty="0">
                          <a:latin typeface="Times New Roman" pitchFamily="18" charset="0"/>
                          <a:ea typeface="Calibri"/>
                          <a:cs typeface="Times New Roman" pitchFamily="18" charset="0"/>
                        </a:rPr>
                        <a:t>19.2</a:t>
                      </a:r>
                      <a:endParaRPr lang="en-US" sz="1200" b="1" dirty="0">
                        <a:latin typeface="Times New Roman" pitchFamily="18" charset="0"/>
                        <a:ea typeface="Times New Roman"/>
                        <a:cs typeface="Times New Roman" pitchFamily="18" charset="0"/>
                      </a:endParaRPr>
                    </a:p>
                  </a:txBody>
                  <a:tcPr marL="68580" marR="68580" marT="0" marB="0"/>
                </a:tc>
              </a:tr>
              <a:tr h="499386">
                <a:tc gridSpan="8">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400" b="1" kern="1200" dirty="0" smtClean="0">
                          <a:solidFill>
                            <a:schemeClr val="dk1"/>
                          </a:solidFill>
                          <a:latin typeface="Times New Roman" pitchFamily="18" charset="0"/>
                          <a:ea typeface="+mn-ea"/>
                          <a:cs typeface="Times New Roman" pitchFamily="18" charset="0"/>
                        </a:rPr>
                        <a:t>Source: Census of India, 2011</a:t>
                      </a:r>
                    </a:p>
                    <a:p>
                      <a:pPr marL="0" marR="0">
                        <a:lnSpc>
                          <a:spcPct val="140000"/>
                        </a:lnSpc>
                        <a:spcBef>
                          <a:spcPts val="0"/>
                        </a:spcBef>
                        <a:spcAft>
                          <a:spcPts val="0"/>
                        </a:spcAft>
                      </a:pPr>
                      <a:endParaRPr lang="en-US" sz="1200" b="1" dirty="0">
                        <a:latin typeface="Times New Roman" pitchFamily="18" charset="0"/>
                        <a:ea typeface="Times New Roman"/>
                        <a:cs typeface="Times New Roman" pitchFamily="18" charset="0"/>
                      </a:endParaRPr>
                    </a:p>
                  </a:txBody>
                  <a:tcPr marL="68580" marR="68580" marT="0" marB="0" anchor="ctr"/>
                </a:tc>
                <a:tc hMerge="1">
                  <a:txBody>
                    <a:bodyPr/>
                    <a:lstStyle/>
                    <a:p>
                      <a:pPr marL="0" marR="0" algn="ctr">
                        <a:lnSpc>
                          <a:spcPct val="140000"/>
                        </a:lnSpc>
                        <a:spcBef>
                          <a:spcPts val="0"/>
                        </a:spcBef>
                        <a:spcAft>
                          <a:spcPts val="0"/>
                        </a:spcAft>
                      </a:pPr>
                      <a:endParaRPr lang="en-US" sz="1100" dirty="0">
                        <a:latin typeface="Calibri"/>
                        <a:ea typeface="Times New Roman"/>
                        <a:cs typeface="Times New Roman"/>
                      </a:endParaRPr>
                    </a:p>
                  </a:txBody>
                  <a:tcPr marL="68580" marR="68580" marT="0" marB="0" anchor="ctr"/>
                </a:tc>
                <a:tc hMerge="1">
                  <a:txBody>
                    <a:bodyPr/>
                    <a:lstStyle/>
                    <a:p>
                      <a:pPr marL="0" marR="0" algn="ctr">
                        <a:lnSpc>
                          <a:spcPct val="140000"/>
                        </a:lnSpc>
                        <a:spcBef>
                          <a:spcPts val="0"/>
                        </a:spcBef>
                        <a:spcAft>
                          <a:spcPts val="0"/>
                        </a:spcAft>
                      </a:pPr>
                      <a:endParaRPr lang="en-US" sz="1100" dirty="0">
                        <a:latin typeface="Calibri"/>
                        <a:ea typeface="Times New Roman"/>
                        <a:cs typeface="Times New Roman"/>
                      </a:endParaRPr>
                    </a:p>
                  </a:txBody>
                  <a:tcPr marL="68580" marR="68580" marT="0" marB="0" anchor="ctr"/>
                </a:tc>
                <a:tc hMerge="1">
                  <a:txBody>
                    <a:bodyPr/>
                    <a:lstStyle/>
                    <a:p>
                      <a:pPr marL="0" marR="0" algn="ctr">
                        <a:lnSpc>
                          <a:spcPct val="140000"/>
                        </a:lnSpc>
                        <a:spcBef>
                          <a:spcPts val="0"/>
                        </a:spcBef>
                        <a:spcAft>
                          <a:spcPts val="0"/>
                        </a:spcAft>
                      </a:pPr>
                      <a:endParaRPr lang="en-US" sz="1100" dirty="0">
                        <a:latin typeface="Calibri"/>
                        <a:ea typeface="Times New Roman"/>
                        <a:cs typeface="Times New Roman"/>
                      </a:endParaRPr>
                    </a:p>
                  </a:txBody>
                  <a:tcPr marL="68580" marR="68580" marT="0" marB="0" anchor="ctr"/>
                </a:tc>
                <a:tc hMerge="1">
                  <a:txBody>
                    <a:bodyPr/>
                    <a:lstStyle/>
                    <a:p>
                      <a:pPr marL="0" marR="0" algn="ctr">
                        <a:lnSpc>
                          <a:spcPct val="140000"/>
                        </a:lnSpc>
                        <a:spcBef>
                          <a:spcPts val="0"/>
                        </a:spcBef>
                        <a:spcAft>
                          <a:spcPts val="0"/>
                        </a:spcAft>
                      </a:pPr>
                      <a:endParaRPr lang="en-US" sz="1100" dirty="0">
                        <a:latin typeface="Calibri"/>
                        <a:ea typeface="Times New Roman"/>
                        <a:cs typeface="Times New Roman"/>
                      </a:endParaRPr>
                    </a:p>
                  </a:txBody>
                  <a:tcPr marL="68580" marR="68580" marT="0" marB="0" anchor="ctr"/>
                </a:tc>
                <a:tc hMerge="1">
                  <a:txBody>
                    <a:bodyPr/>
                    <a:lstStyle/>
                    <a:p>
                      <a:pPr marL="0" marR="0" algn="ctr">
                        <a:lnSpc>
                          <a:spcPct val="140000"/>
                        </a:lnSpc>
                        <a:spcBef>
                          <a:spcPts val="0"/>
                        </a:spcBef>
                        <a:spcAft>
                          <a:spcPts val="0"/>
                        </a:spcAft>
                      </a:pPr>
                      <a:endParaRPr lang="en-US" sz="1100" dirty="0">
                        <a:latin typeface="Calibri"/>
                        <a:ea typeface="Times New Roman"/>
                        <a:cs typeface="Times New Roman"/>
                      </a:endParaRPr>
                    </a:p>
                  </a:txBody>
                  <a:tcPr marL="68580" marR="68580" marT="0" marB="0" anchor="ctr"/>
                </a:tc>
                <a:tc hMerge="1">
                  <a:txBody>
                    <a:bodyPr/>
                    <a:lstStyle/>
                    <a:p>
                      <a:pPr marL="0" marR="0" algn="ctr">
                        <a:lnSpc>
                          <a:spcPct val="140000"/>
                        </a:lnSpc>
                        <a:spcBef>
                          <a:spcPts val="0"/>
                        </a:spcBef>
                        <a:spcAft>
                          <a:spcPts val="0"/>
                        </a:spcAft>
                      </a:pPr>
                      <a:endParaRPr lang="en-US" sz="1100" dirty="0">
                        <a:latin typeface="Calibri"/>
                        <a:ea typeface="Times New Roman"/>
                        <a:cs typeface="Times New Roman"/>
                      </a:endParaRPr>
                    </a:p>
                  </a:txBody>
                  <a:tcPr marL="68580" marR="68580" marT="0" marB="0" anchor="ctr"/>
                </a:tc>
                <a:tc hMerge="1">
                  <a:txBody>
                    <a:bodyPr/>
                    <a:lstStyle/>
                    <a:p>
                      <a:pPr marL="0" marR="0" algn="ctr">
                        <a:lnSpc>
                          <a:spcPct val="140000"/>
                        </a:lnSpc>
                        <a:spcBef>
                          <a:spcPts val="0"/>
                        </a:spcBef>
                        <a:spcAft>
                          <a:spcPts val="0"/>
                        </a:spcAft>
                      </a:pPr>
                      <a:endParaRPr lang="en-US" sz="11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jpg"/>
          <p:cNvPicPr>
            <a:picLocks noGrp="1" noChangeAspect="1"/>
          </p:cNvPicPr>
          <p:nvPr>
            <p:ph idx="1"/>
          </p:nvPr>
        </p:nvPicPr>
        <p:blipFill>
          <a:blip r:embed="rId2" cstate="print"/>
          <a:srcRect t="9365"/>
          <a:stretch>
            <a:fillRect/>
          </a:stretch>
        </p:blipFill>
        <p:spPr>
          <a:xfrm>
            <a:off x="762000" y="152400"/>
            <a:ext cx="8158381" cy="5715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lvl="0"/>
            <a:endParaRPr lang="en-US" sz="2000" dirty="0" smtClean="0">
              <a:latin typeface="Times New Roman" pitchFamily="18" charset="0"/>
              <a:cs typeface="Times New Roman" pitchFamily="18" charset="0"/>
            </a:endParaRPr>
          </a:p>
          <a:p>
            <a:pPr>
              <a:buNone/>
            </a:pPr>
            <a:r>
              <a:rPr lang="en-US" sz="2000" b="1" i="1" dirty="0" smtClean="0">
                <a:solidFill>
                  <a:srgbClr val="FF0000"/>
                </a:solidFill>
              </a:rPr>
              <a:t>   Trends in literacy</a:t>
            </a:r>
            <a:endParaRPr lang="en-US" sz="2000" dirty="0" smtClean="0">
              <a:solidFill>
                <a:srgbClr val="FF0000"/>
              </a:solidFill>
            </a:endParaRPr>
          </a:p>
          <a:p>
            <a:pPr lvl="0"/>
            <a:r>
              <a:rPr lang="en-US" sz="2000" dirty="0" smtClean="0">
                <a:latin typeface="Times New Roman" pitchFamily="18" charset="0"/>
                <a:cs typeface="Times New Roman" pitchFamily="18" charset="0"/>
              </a:rPr>
              <a:t>Literacy in Jammu and Kashmir was </a:t>
            </a:r>
            <a:r>
              <a:rPr lang="en-US" sz="2000" dirty="0" smtClean="0">
                <a:solidFill>
                  <a:schemeClr val="accent2"/>
                </a:solidFill>
                <a:latin typeface="Times New Roman" pitchFamily="18" charset="0"/>
                <a:cs typeface="Times New Roman" pitchFamily="18" charset="0"/>
              </a:rPr>
              <a:t>never above </a:t>
            </a:r>
            <a:r>
              <a:rPr lang="en-US" sz="2000" dirty="0" smtClean="0">
                <a:latin typeface="Times New Roman" pitchFamily="18" charset="0"/>
                <a:cs typeface="Times New Roman" pitchFamily="18" charset="0"/>
              </a:rPr>
              <a:t>the national average during the period 1981-2011. </a:t>
            </a:r>
          </a:p>
          <a:p>
            <a:pPr lvl="0"/>
            <a:r>
              <a:rPr lang="en-US" sz="2000" dirty="0" smtClean="0">
                <a:latin typeface="Times New Roman" pitchFamily="18" charset="0"/>
                <a:cs typeface="Times New Roman" pitchFamily="18" charset="0"/>
              </a:rPr>
              <a:t>The literacy rate improved from 26.67 percent in 1981 to 67.16 percent in 2011. Their is an increase of </a:t>
            </a:r>
            <a:r>
              <a:rPr lang="en-US" sz="2000" dirty="0" smtClean="0">
                <a:solidFill>
                  <a:schemeClr val="accent2"/>
                </a:solidFill>
                <a:latin typeface="Times New Roman" pitchFamily="18" charset="0"/>
                <a:cs typeface="Times New Roman" pitchFamily="18" charset="0"/>
              </a:rPr>
              <a:t>40.49 percent points </a:t>
            </a:r>
            <a:r>
              <a:rPr lang="en-US" sz="2000" dirty="0" smtClean="0">
                <a:latin typeface="Times New Roman" pitchFamily="18" charset="0"/>
                <a:cs typeface="Times New Roman" pitchFamily="18" charset="0"/>
              </a:rPr>
              <a:t>over the three decades.</a:t>
            </a:r>
          </a:p>
          <a:p>
            <a:r>
              <a:rPr lang="en-US" sz="2000" dirty="0" smtClean="0">
                <a:latin typeface="Times New Roman" pitchFamily="18" charset="0"/>
                <a:cs typeface="Times New Roman" pitchFamily="18" charset="0"/>
              </a:rPr>
              <a:t>The rural literacy rate jumped by </a:t>
            </a:r>
            <a:r>
              <a:rPr lang="en-US" sz="2000" dirty="0" smtClean="0">
                <a:solidFill>
                  <a:schemeClr val="accent2"/>
                </a:solidFill>
                <a:latin typeface="Times New Roman" pitchFamily="18" charset="0"/>
                <a:cs typeface="Times New Roman" pitchFamily="18" charset="0"/>
              </a:rPr>
              <a:t>41.55 percent </a:t>
            </a:r>
            <a:r>
              <a:rPr lang="en-US" sz="2000" dirty="0" smtClean="0">
                <a:latin typeface="Times New Roman" pitchFamily="18" charset="0"/>
                <a:cs typeface="Times New Roman" pitchFamily="18" charset="0"/>
              </a:rPr>
              <a:t>points from 21.63 percent in 1981 to 63.18 percent in 2011. </a:t>
            </a:r>
          </a:p>
          <a:p>
            <a:pPr lvl="0"/>
            <a:r>
              <a:rPr lang="en-US" sz="2000" dirty="0" smtClean="0">
                <a:latin typeface="Times New Roman" pitchFamily="18" charset="0"/>
                <a:cs typeface="Times New Roman" pitchFamily="18" charset="0"/>
              </a:rPr>
              <a:t>The urban literacy increased by only </a:t>
            </a:r>
            <a:r>
              <a:rPr lang="en-US" sz="2000" dirty="0" smtClean="0">
                <a:solidFill>
                  <a:schemeClr val="accent2"/>
                </a:solidFill>
                <a:latin typeface="Times New Roman" pitchFamily="18" charset="0"/>
                <a:cs typeface="Times New Roman" pitchFamily="18" charset="0"/>
              </a:rPr>
              <a:t>31.56 percent points </a:t>
            </a:r>
            <a:r>
              <a:rPr lang="en-US" sz="2000" dirty="0" smtClean="0">
                <a:latin typeface="Times New Roman" pitchFamily="18" charset="0"/>
                <a:cs typeface="Times New Roman" pitchFamily="18" charset="0"/>
              </a:rPr>
              <a:t>from 45.56 percent in 1981 to 77.12 percent in 2011. </a:t>
            </a:r>
          </a:p>
          <a:p>
            <a:pPr lvl="0"/>
            <a:r>
              <a:rPr lang="en-US" sz="2000" dirty="0" smtClean="0">
                <a:latin typeface="Times New Roman" pitchFamily="18" charset="0"/>
                <a:cs typeface="Times New Roman" pitchFamily="18" charset="0"/>
              </a:rPr>
              <a:t>The male literacy moved forward by </a:t>
            </a:r>
            <a:r>
              <a:rPr lang="en-US" sz="2000" dirty="0" smtClean="0">
                <a:solidFill>
                  <a:schemeClr val="accent2"/>
                </a:solidFill>
                <a:latin typeface="Times New Roman" pitchFamily="18" charset="0"/>
                <a:cs typeface="Times New Roman" pitchFamily="18" charset="0"/>
              </a:rPr>
              <a:t>40.46 percent points </a:t>
            </a:r>
            <a:r>
              <a:rPr lang="en-US" sz="2000" dirty="0" smtClean="0">
                <a:latin typeface="Times New Roman" pitchFamily="18" charset="0"/>
                <a:cs typeface="Times New Roman" pitchFamily="18" charset="0"/>
              </a:rPr>
              <a:t>from 36.29 percent in 1981 to 76.75 percent in 2011 and among females it had gone up by </a:t>
            </a:r>
            <a:r>
              <a:rPr lang="en-US" sz="2000" dirty="0" smtClean="0">
                <a:solidFill>
                  <a:schemeClr val="accent2"/>
                </a:solidFill>
                <a:latin typeface="Times New Roman" pitchFamily="18" charset="0"/>
                <a:cs typeface="Times New Roman" pitchFamily="18" charset="0"/>
              </a:rPr>
              <a:t>40.55 percent points </a:t>
            </a:r>
            <a:r>
              <a:rPr lang="en-US" sz="2000" dirty="0" smtClean="0">
                <a:latin typeface="Times New Roman" pitchFamily="18" charset="0"/>
                <a:cs typeface="Times New Roman" pitchFamily="18" charset="0"/>
              </a:rPr>
              <a:t>from 15.58 percent in 1981 to 56.43 percent in 2011. </a:t>
            </a:r>
          </a:p>
          <a:p>
            <a:r>
              <a:rPr lang="en-US" sz="2000" dirty="0" smtClean="0">
                <a:latin typeface="Times New Roman" pitchFamily="18" charset="0"/>
                <a:cs typeface="Times New Roman" pitchFamily="18" charset="0"/>
              </a:rPr>
              <a:t>Gender disparity in literacy is historical phenomenon. The gap in male-female literacy was </a:t>
            </a:r>
            <a:r>
              <a:rPr lang="en-US" sz="2000" dirty="0" smtClean="0">
                <a:solidFill>
                  <a:schemeClr val="accent2"/>
                </a:solidFill>
                <a:latin typeface="Times New Roman" pitchFamily="18" charset="0"/>
                <a:cs typeface="Times New Roman" pitchFamily="18" charset="0"/>
              </a:rPr>
              <a:t>20.41</a:t>
            </a:r>
            <a:r>
              <a:rPr lang="en-US" sz="2000" dirty="0" smtClean="0">
                <a:latin typeface="Times New Roman" pitchFamily="18" charset="0"/>
                <a:cs typeface="Times New Roman" pitchFamily="18" charset="0"/>
              </a:rPr>
              <a:t> percent points in 1981 and </a:t>
            </a:r>
            <a:r>
              <a:rPr lang="en-US" sz="2000" dirty="0" smtClean="0">
                <a:solidFill>
                  <a:schemeClr val="accent2"/>
                </a:solidFill>
                <a:latin typeface="Times New Roman" pitchFamily="18" charset="0"/>
                <a:cs typeface="Times New Roman" pitchFamily="18" charset="0"/>
              </a:rPr>
              <a:t>20.32</a:t>
            </a:r>
            <a:r>
              <a:rPr lang="en-US" sz="2000" dirty="0" smtClean="0">
                <a:latin typeface="Times New Roman" pitchFamily="18" charset="0"/>
                <a:cs typeface="Times New Roman" pitchFamily="18" charset="0"/>
              </a:rPr>
              <a:t> percent points in 2011.</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854891"/>
          </a:xfrm>
        </p:spPr>
        <p:txBody>
          <a:bodyPr>
            <a:no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smtClean="0">
                <a:solidFill>
                  <a:schemeClr val="accent2"/>
                </a:solidFill>
                <a:latin typeface="Times New Roman" pitchFamily="18" charset="0"/>
                <a:cs typeface="Times New Roman" pitchFamily="18" charset="0"/>
              </a:rPr>
              <a:t>rural-urban</a:t>
            </a:r>
            <a:r>
              <a:rPr lang="en-US" sz="2000" dirty="0" smtClean="0">
                <a:latin typeface="Times New Roman" pitchFamily="18" charset="0"/>
                <a:cs typeface="Times New Roman" pitchFamily="18" charset="0"/>
              </a:rPr>
              <a:t> differential in literacy rate was of the order of about </a:t>
            </a:r>
            <a:r>
              <a:rPr lang="en-US" sz="2000" dirty="0" smtClean="0">
                <a:solidFill>
                  <a:schemeClr val="accent2"/>
                </a:solidFill>
                <a:latin typeface="Times New Roman" pitchFamily="18" charset="0"/>
                <a:cs typeface="Times New Roman" pitchFamily="18" charset="0"/>
              </a:rPr>
              <a:t>23.93</a:t>
            </a:r>
            <a:r>
              <a:rPr lang="en-US" sz="2000" dirty="0" smtClean="0">
                <a:latin typeface="Times New Roman" pitchFamily="18" charset="0"/>
                <a:cs typeface="Times New Roman" pitchFamily="18" charset="0"/>
              </a:rPr>
              <a:t> percent points in 1981 and decreased considerably to </a:t>
            </a:r>
            <a:r>
              <a:rPr lang="en-US" sz="2000" dirty="0" smtClean="0">
                <a:solidFill>
                  <a:schemeClr val="accent2"/>
                </a:solidFill>
                <a:latin typeface="Times New Roman" pitchFamily="18" charset="0"/>
                <a:cs typeface="Times New Roman" pitchFamily="18" charset="0"/>
              </a:rPr>
              <a:t>13.94</a:t>
            </a:r>
            <a:r>
              <a:rPr lang="en-US" sz="2000" dirty="0" smtClean="0">
                <a:latin typeface="Times New Roman" pitchFamily="18" charset="0"/>
                <a:cs typeface="Times New Roman" pitchFamily="18" charset="0"/>
              </a:rPr>
              <a:t> percent points in 2011.</a:t>
            </a:r>
          </a:p>
          <a:p>
            <a:r>
              <a:rPr lang="en-US" sz="2000" dirty="0" smtClean="0">
                <a:latin typeface="Times New Roman" pitchFamily="18" charset="0"/>
                <a:cs typeface="Times New Roman" pitchFamily="18" charset="0"/>
              </a:rPr>
              <a:t>In all the census years, </a:t>
            </a:r>
            <a:r>
              <a:rPr lang="en-US" sz="2000" dirty="0" smtClean="0">
                <a:solidFill>
                  <a:schemeClr val="accent2"/>
                </a:solidFill>
                <a:latin typeface="Times New Roman" pitchFamily="18" charset="0"/>
                <a:cs typeface="Times New Roman" pitchFamily="18" charset="0"/>
              </a:rPr>
              <a:t>Badgam district </a:t>
            </a:r>
            <a:r>
              <a:rPr lang="en-US" sz="2000" dirty="0" smtClean="0">
                <a:latin typeface="Times New Roman" pitchFamily="18" charset="0"/>
                <a:cs typeface="Times New Roman" pitchFamily="18" charset="0"/>
              </a:rPr>
              <a:t>continued to record the low literacy rate. The rural as well as urban literacy rates were also low during the period 1981-2011. </a:t>
            </a:r>
            <a:r>
              <a:rPr lang="en-US" sz="2000" dirty="0" smtClean="0">
                <a:solidFill>
                  <a:schemeClr val="accent2"/>
                </a:solidFill>
                <a:latin typeface="Times New Roman" pitchFamily="18" charset="0"/>
                <a:cs typeface="Times New Roman" pitchFamily="18" charset="0"/>
              </a:rPr>
              <a:t>Jammu district</a:t>
            </a:r>
            <a:r>
              <a:rPr lang="en-US" sz="2000" dirty="0" smtClean="0">
                <a:latin typeface="Times New Roman" pitchFamily="18" charset="0"/>
                <a:cs typeface="Times New Roman" pitchFamily="18" charset="0"/>
              </a:rPr>
              <a:t>, on the other hand, enjoyed the distinction of being the most literate district in the state throughout the study period.</a:t>
            </a:r>
          </a:p>
          <a:p>
            <a:pPr lvl="0"/>
            <a:r>
              <a:rPr lang="en-US" sz="2000" dirty="0" smtClean="0">
                <a:latin typeface="Times New Roman" pitchFamily="18" charset="0"/>
                <a:cs typeface="Times New Roman" pitchFamily="18" charset="0"/>
              </a:rPr>
              <a:t>With the spread of literacy and education, the number of districts recording high level of literacy increased in </a:t>
            </a:r>
            <a:r>
              <a:rPr lang="en-US" sz="2000" dirty="0" smtClean="0">
                <a:solidFill>
                  <a:schemeClr val="accent2"/>
                </a:solidFill>
                <a:latin typeface="Times New Roman" pitchFamily="18" charset="0"/>
                <a:cs typeface="Times New Roman" pitchFamily="18" charset="0"/>
              </a:rPr>
              <a:t>every successive census year</a:t>
            </a:r>
            <a:r>
              <a:rPr lang="en-US" sz="2000" dirty="0" smtClean="0">
                <a:latin typeface="Times New Roman" pitchFamily="18" charset="0"/>
                <a:cs typeface="Times New Roman" pitchFamily="18" charset="0"/>
              </a:rPr>
              <a:t>. This increase was due to fast and rapid spread of literacy both among male and female population .</a:t>
            </a:r>
          </a:p>
          <a:p>
            <a:pPr lvl="0"/>
            <a:endParaRPr lang="en-US" sz="19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685801"/>
          <a:ext cx="8077203" cy="5002308"/>
        </p:xfrm>
        <a:graphic>
          <a:graphicData uri="http://schemas.openxmlformats.org/drawingml/2006/table">
            <a:tbl>
              <a:tblPr firstRow="1" bandRow="1">
                <a:tableStyleId>{5C22544A-7EE6-4342-B048-85BDC9FD1C3A}</a:tableStyleId>
              </a:tblPr>
              <a:tblGrid>
                <a:gridCol w="897467"/>
                <a:gridCol w="897467"/>
                <a:gridCol w="897467"/>
                <a:gridCol w="897467"/>
                <a:gridCol w="897467"/>
                <a:gridCol w="897467"/>
                <a:gridCol w="897467"/>
                <a:gridCol w="897467"/>
                <a:gridCol w="897467"/>
              </a:tblGrid>
              <a:tr h="277906">
                <a:tc rowSpan="2">
                  <a:txBody>
                    <a:bodyPr/>
                    <a:lstStyle/>
                    <a:p>
                      <a:pPr marL="0" marR="0" algn="ctr">
                        <a:lnSpc>
                          <a:spcPct val="115000"/>
                        </a:lnSpc>
                        <a:spcBef>
                          <a:spcPts val="0"/>
                        </a:spcBef>
                        <a:spcAft>
                          <a:spcPts val="0"/>
                        </a:spcAft>
                      </a:pPr>
                      <a:r>
                        <a:rPr lang="en-US" sz="1200" b="1" dirty="0">
                          <a:latin typeface="Times New Roman"/>
                          <a:ea typeface="Calibri"/>
                          <a:cs typeface="Times New Roman"/>
                        </a:rPr>
                        <a:t>District</a:t>
                      </a:r>
                      <a:endParaRPr lang="en-US" sz="1200" dirty="0">
                        <a:latin typeface="Calibri"/>
                        <a:ea typeface="Calibri"/>
                        <a:cs typeface="Times New Roman"/>
                      </a:endParaRPr>
                    </a:p>
                  </a:txBody>
                  <a:tcPr marL="68580" marR="68580" marT="0" marB="0" anchor="ctr"/>
                </a:tc>
                <a:tc gridSpan="4">
                  <a:txBody>
                    <a:bodyPr/>
                    <a:lstStyle/>
                    <a:p>
                      <a:pPr marL="0" marR="0" algn="ctr">
                        <a:lnSpc>
                          <a:spcPct val="150000"/>
                        </a:lnSpc>
                        <a:spcBef>
                          <a:spcPts val="0"/>
                        </a:spcBef>
                        <a:spcAft>
                          <a:spcPts val="0"/>
                        </a:spcAft>
                      </a:pPr>
                      <a:r>
                        <a:rPr lang="en-US" sz="1100" b="1">
                          <a:latin typeface="Times New Roman"/>
                          <a:ea typeface="Calibri"/>
                          <a:cs typeface="Times New Roman"/>
                        </a:rPr>
                        <a:t>Literacy in Percentage</a:t>
                      </a:r>
                      <a:endParaRPr lang="en-US" sz="1100">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r>
                        <a:rPr lang="en-US" sz="1100" b="1">
                          <a:latin typeface="Times New Roman"/>
                          <a:ea typeface="Calibri"/>
                          <a:cs typeface="Times New Roman"/>
                        </a:rPr>
                        <a:t>Change in Literacy in Percent Points</a:t>
                      </a:r>
                      <a:endParaRPr lang="en-US" sz="1100">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77906">
                <a:tc vMerge="1">
                  <a:txBody>
                    <a:bodyPr/>
                    <a:lstStyle/>
                    <a:p>
                      <a:endParaRPr lang="en-US"/>
                    </a:p>
                  </a:txBody>
                  <a:tcPr/>
                </a:tc>
                <a:tc>
                  <a:txBody>
                    <a:bodyPr/>
                    <a:lstStyle/>
                    <a:p>
                      <a:pPr marL="0" marR="0" algn="ctr">
                        <a:lnSpc>
                          <a:spcPct val="115000"/>
                        </a:lnSpc>
                        <a:spcBef>
                          <a:spcPts val="0"/>
                        </a:spcBef>
                        <a:spcAft>
                          <a:spcPts val="0"/>
                        </a:spcAft>
                      </a:pPr>
                      <a:r>
                        <a:rPr lang="en-US" sz="1200" b="1" dirty="0">
                          <a:latin typeface="Times New Roman"/>
                          <a:ea typeface="Calibri"/>
                          <a:cs typeface="Times New Roman"/>
                        </a:rPr>
                        <a:t>1981</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latin typeface="Times New Roman"/>
                          <a:ea typeface="Calibri"/>
                          <a:cs typeface="Times New Roman"/>
                        </a:rPr>
                        <a:t>1991*</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latin typeface="Times New Roman"/>
                          <a:ea typeface="Calibri"/>
                          <a:cs typeface="Times New Roman"/>
                        </a:rPr>
                        <a:t>2001</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latin typeface="Times New Roman"/>
                          <a:ea typeface="Calibri"/>
                          <a:cs typeface="Times New Roman"/>
                        </a:rPr>
                        <a:t>2011</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latin typeface="Times New Roman"/>
                          <a:ea typeface="Calibri"/>
                          <a:cs typeface="Times New Roman"/>
                        </a:rPr>
                        <a:t>1981-91</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latin typeface="Times New Roman"/>
                          <a:ea typeface="Calibri"/>
                          <a:cs typeface="Times New Roman"/>
                        </a:rPr>
                        <a:t>1991-2001</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latin typeface="Times New Roman"/>
                          <a:ea typeface="Calibri"/>
                          <a:cs typeface="Times New Roman"/>
                        </a:rPr>
                        <a:t>2001-2011</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latin typeface="Times New Roman"/>
                          <a:ea typeface="Calibri"/>
                          <a:cs typeface="Times New Roman"/>
                        </a:rPr>
                        <a:t>1981-2011</a:t>
                      </a:r>
                      <a:endParaRPr lang="en-US" sz="1200">
                        <a:latin typeface="Calibri"/>
                        <a:ea typeface="Calibri"/>
                        <a:cs typeface="Times New Roman"/>
                      </a:endParaRPr>
                    </a:p>
                  </a:txBody>
                  <a:tcPr marL="68580" marR="68580" marT="0" marB="0" anchor="ctr"/>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Anantnag</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22.93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34.71</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46.5</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60.96</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11.78</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11.79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14.46</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38.03</a:t>
                      </a:r>
                      <a:endParaRPr lang="en-US" sz="120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Pulwama </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20.47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35.03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49.6</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62.12</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14.56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14.57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12.52</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41.65</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Srinagar</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33.90</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46.85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59.8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63.72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12.95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12.95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3.92</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solidFill>
                            <a:srgbClr val="C00000"/>
                          </a:solidFill>
                          <a:latin typeface="Times New Roman"/>
                          <a:ea typeface="Calibri"/>
                          <a:cs typeface="Times New Roman"/>
                        </a:rPr>
                        <a:t>29.82</a:t>
                      </a:r>
                      <a:endParaRPr lang="en-US" sz="1200" dirty="0">
                        <a:solidFill>
                          <a:srgbClr val="C00000"/>
                        </a:solidFill>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dirty="0">
                          <a:latin typeface="Times New Roman"/>
                          <a:ea typeface="Calibri"/>
                          <a:cs typeface="Times New Roman"/>
                        </a:rPr>
                        <a:t>Badgam</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17.86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30.18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42.5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solidFill>
                            <a:schemeClr val="accent2"/>
                          </a:solidFill>
                          <a:latin typeface="Times New Roman"/>
                          <a:ea typeface="Calibri"/>
                          <a:cs typeface="Times New Roman"/>
                        </a:rPr>
                        <a:t>56.08</a:t>
                      </a:r>
                      <a:endParaRPr lang="en-US" sz="1200" dirty="0">
                        <a:solidFill>
                          <a:schemeClr val="accent2"/>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12.38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12.32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13.58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38.22</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Baramulla</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20.62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33.01</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45.4</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60.45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12.39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12.3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15.05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39.83</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Kupwara</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solidFill>
                            <a:schemeClr val="accent2"/>
                          </a:solidFill>
                          <a:latin typeface="Times New Roman"/>
                          <a:ea typeface="Calibri"/>
                          <a:cs typeface="Times New Roman"/>
                        </a:rPr>
                        <a:t>16.82</a:t>
                      </a:r>
                      <a:endParaRPr lang="en-US" sz="1200" dirty="0">
                        <a:solidFill>
                          <a:schemeClr val="accent2"/>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30.01</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43.2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64.51</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13.19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13.19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21.31</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47.69</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Kargil</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18.86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39.52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60.18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71.34</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20.66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20.66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11.16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solidFill>
                            <a:schemeClr val="accent2"/>
                          </a:solidFill>
                          <a:latin typeface="Times New Roman"/>
                          <a:ea typeface="Calibri"/>
                          <a:cs typeface="Times New Roman"/>
                        </a:rPr>
                        <a:t>52.48</a:t>
                      </a:r>
                      <a:endParaRPr lang="en-US" sz="1200" dirty="0">
                        <a:solidFill>
                          <a:schemeClr val="accent2"/>
                        </a:solidFill>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Leh</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25.17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45.23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65.3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77.20</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20.06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20.07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11.9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solidFill>
                            <a:schemeClr val="accent2"/>
                          </a:solidFill>
                          <a:latin typeface="Times New Roman"/>
                          <a:ea typeface="Calibri"/>
                          <a:cs typeface="Times New Roman"/>
                        </a:rPr>
                        <a:t>51.83</a:t>
                      </a:r>
                      <a:endParaRPr lang="en-US" sz="1200" dirty="0">
                        <a:solidFill>
                          <a:schemeClr val="accent2"/>
                        </a:solidFill>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Doda</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18.50</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33.2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47.9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58.38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14.7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14.7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10.48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39.88</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Udhampur</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23.52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39.36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55.2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63.32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15.84</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15.84</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8.12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39.80</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Kathua</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31.90</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48.75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65.6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73.09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16.85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16.85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7.49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41.19</a:t>
                      </a:r>
                      <a:endParaRPr lang="en-US" sz="120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Jammu</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solidFill>
                            <a:schemeClr val="accent2"/>
                          </a:solidFill>
                          <a:latin typeface="Times New Roman"/>
                          <a:ea typeface="Calibri"/>
                          <a:cs typeface="Times New Roman"/>
                        </a:rPr>
                        <a:t>42.86</a:t>
                      </a:r>
                      <a:endParaRPr lang="en-US" sz="1200" dirty="0">
                        <a:solidFill>
                          <a:schemeClr val="accent2"/>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59.93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77.0</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solidFill>
                            <a:schemeClr val="accent2"/>
                          </a:solidFill>
                          <a:latin typeface="Times New Roman"/>
                          <a:ea typeface="Calibri"/>
                          <a:cs typeface="Times New Roman"/>
                        </a:rPr>
                        <a:t>82.43</a:t>
                      </a:r>
                      <a:endParaRPr lang="en-US" sz="1200" dirty="0">
                        <a:solidFill>
                          <a:schemeClr val="accent2"/>
                        </a:solidFill>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17.07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17.07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5.43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39.57</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Rajouri</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24.73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41.36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58.0</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68.17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16.63</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16.64</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10.17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43.44</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a:latin typeface="Times New Roman"/>
                          <a:ea typeface="Calibri"/>
                          <a:cs typeface="Times New Roman"/>
                        </a:rPr>
                        <a:t>Poonch</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23.39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37.29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51.2</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66.74</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13.9</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13.91</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latin typeface="Times New Roman"/>
                          <a:ea typeface="Calibri"/>
                          <a:cs typeface="Times New Roman"/>
                        </a:rPr>
                        <a:t>15.54</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latin typeface="Times New Roman"/>
                          <a:ea typeface="Calibri"/>
                          <a:cs typeface="Times New Roman"/>
                        </a:rPr>
                        <a:t>43.35</a:t>
                      </a:r>
                      <a:endParaRPr lang="en-US" sz="1200" dirty="0">
                        <a:latin typeface="Calibri"/>
                        <a:ea typeface="Calibri"/>
                        <a:cs typeface="Times New Roman"/>
                      </a:endParaRPr>
                    </a:p>
                  </a:txBody>
                  <a:tcPr marL="68580" marR="68580" marT="0" marB="0"/>
                </a:tc>
              </a:tr>
              <a:tr h="277906">
                <a:tc>
                  <a:txBody>
                    <a:bodyPr/>
                    <a:lstStyle/>
                    <a:p>
                      <a:pPr marL="0" marR="0" algn="just">
                        <a:lnSpc>
                          <a:spcPct val="150000"/>
                        </a:lnSpc>
                        <a:spcBef>
                          <a:spcPts val="0"/>
                        </a:spcBef>
                        <a:spcAft>
                          <a:spcPts val="0"/>
                        </a:spcAft>
                      </a:pPr>
                      <a:r>
                        <a:rPr lang="en-US" sz="1200" b="1">
                          <a:latin typeface="Times New Roman"/>
                          <a:ea typeface="Calibri"/>
                          <a:cs typeface="Times New Roman"/>
                        </a:rPr>
                        <a:t>J&amp;K</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a:latin typeface="Times New Roman"/>
                          <a:ea typeface="Calibri"/>
                          <a:cs typeface="Times New Roman"/>
                        </a:rPr>
                        <a:t>26.67</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a:latin typeface="Times New Roman"/>
                          <a:ea typeface="Calibri"/>
                          <a:cs typeface="Times New Roman"/>
                        </a:rPr>
                        <a:t>41.08</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a:latin typeface="Times New Roman"/>
                          <a:ea typeface="Calibri"/>
                          <a:cs typeface="Times New Roman"/>
                        </a:rPr>
                        <a:t>55.5</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a:latin typeface="Times New Roman"/>
                          <a:ea typeface="Calibri"/>
                          <a:cs typeface="Times New Roman"/>
                        </a:rPr>
                        <a:t>67.16</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dirty="0">
                          <a:latin typeface="Times New Roman"/>
                          <a:ea typeface="Calibri"/>
                          <a:cs typeface="Times New Roman"/>
                        </a:rPr>
                        <a:t>14.41</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a:latin typeface="Times New Roman"/>
                          <a:ea typeface="Calibri"/>
                          <a:cs typeface="Times New Roman"/>
                        </a:rPr>
                        <a:t>14.41</a:t>
                      </a:r>
                      <a:endParaRPr lang="en-US" sz="120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dirty="0">
                          <a:latin typeface="Times New Roman"/>
                          <a:ea typeface="Calibri"/>
                          <a:cs typeface="Times New Roman"/>
                        </a:rPr>
                        <a:t>11.66</a:t>
                      </a:r>
                      <a:endParaRPr lang="en-US" sz="1200"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b="1" dirty="0">
                          <a:latin typeface="Times New Roman"/>
                          <a:ea typeface="Calibri"/>
                          <a:cs typeface="Times New Roman"/>
                        </a:rPr>
                        <a:t>40.49</a:t>
                      </a:r>
                      <a:endParaRPr lang="en-US" sz="1200" dirty="0">
                        <a:latin typeface="Calibri"/>
                        <a:ea typeface="Calibri"/>
                        <a:cs typeface="Times New Roman"/>
                      </a:endParaRPr>
                    </a:p>
                  </a:txBody>
                  <a:tcPr marL="68580" marR="68580" marT="0" marB="0"/>
                </a:tc>
              </a:tr>
              <a:tr h="277906">
                <a:tc gridSpan="9">
                  <a:txBody>
                    <a:bodyPr/>
                    <a:lstStyle/>
                    <a:p>
                      <a:r>
                        <a:rPr kumimoji="0" lang="en-US" sz="1400" kern="1200" dirty="0" smtClean="0">
                          <a:solidFill>
                            <a:schemeClr val="dk1"/>
                          </a:solidFill>
                          <a:latin typeface="+mn-lt"/>
                          <a:ea typeface="+mn-ea"/>
                          <a:cs typeface="+mn-cs"/>
                        </a:rPr>
                        <a:t>Source: Census of India, 1981, 2001 and 2011,</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1991* Averages)</a:t>
                      </a:r>
                    </a:p>
                  </a:txBody>
                  <a:tcPr marL="68580" marR="68580" marT="0" marB="0"/>
                </a:tc>
                <a:tc hMerge="1">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ctr">
                        <a:lnSpc>
                          <a:spcPct val="150000"/>
                        </a:lnSpc>
                        <a:spcBef>
                          <a:spcPts val="0"/>
                        </a:spcBef>
                        <a:spcAft>
                          <a:spcPts val="0"/>
                        </a:spcAft>
                      </a:pPr>
                      <a:endParaRPr lang="en-US" sz="1100">
                        <a:latin typeface="Calibri"/>
                        <a:ea typeface="Calibri"/>
                        <a:cs typeface="Times New Roman"/>
                      </a:endParaRPr>
                    </a:p>
                  </a:txBody>
                  <a:tcPr marL="68580" marR="68580" marT="0" marB="0"/>
                </a:tc>
                <a:tc hMerge="1">
                  <a:txBody>
                    <a:bodyPr/>
                    <a:lstStyle/>
                    <a:p>
                      <a:pPr marL="0" marR="0" algn="ctr">
                        <a:lnSpc>
                          <a:spcPct val="150000"/>
                        </a:lnSpc>
                        <a:spcBef>
                          <a:spcPts val="0"/>
                        </a:spcBef>
                        <a:spcAft>
                          <a:spcPts val="0"/>
                        </a:spcAft>
                      </a:pPr>
                      <a:endParaRPr lang="en-US" sz="1100" dirty="0">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457200" y="274638"/>
            <a:ext cx="8229600" cy="639762"/>
          </a:xfrm>
        </p:spPr>
        <p:txBody>
          <a:bodyPr>
            <a:noAutofit/>
          </a:bodyPr>
          <a:lstStyle/>
          <a:p>
            <a:r>
              <a:rPr lang="en-US" sz="2000" cap="all" dirty="0" smtClean="0"/>
              <a:t>Jammu AND Kashmir</a:t>
            </a:r>
            <a:r>
              <a:rPr lang="en-US" sz="2000" dirty="0" smtClean="0"/>
              <a:t>: Change in Literacy, 1981-2011</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5638800"/>
          </a:xfrm>
        </p:spPr>
        <p:txBody>
          <a:bodyPr>
            <a:normAutofit/>
          </a:bodyPr>
          <a:lstStyle/>
          <a:p>
            <a:pPr>
              <a:buNone/>
            </a:pPr>
            <a:r>
              <a:rPr lang="en-US" sz="2000" b="1" i="1" dirty="0" smtClean="0">
                <a:solidFill>
                  <a:srgbClr val="FF0000"/>
                </a:solidFill>
              </a:rPr>
              <a:t>  Spatial Patterns </a:t>
            </a:r>
          </a:p>
          <a:p>
            <a:r>
              <a:rPr lang="en-US" sz="2000" dirty="0" smtClean="0">
                <a:latin typeface="Times New Roman" pitchFamily="18" charset="0"/>
                <a:cs typeface="Times New Roman" pitchFamily="18" charset="0"/>
              </a:rPr>
              <a:t>Two districts of the state namely </a:t>
            </a:r>
            <a:r>
              <a:rPr lang="en-US" sz="2000" dirty="0" smtClean="0">
                <a:solidFill>
                  <a:srgbClr val="FF0000"/>
                </a:solidFill>
                <a:latin typeface="Times New Roman" pitchFamily="18" charset="0"/>
                <a:cs typeface="Times New Roman" pitchFamily="18" charset="0"/>
              </a:rPr>
              <a:t>Jammu</a:t>
            </a:r>
            <a:r>
              <a:rPr lang="en-US" sz="2000" dirty="0" smtClean="0">
                <a:latin typeface="Times New Roman" pitchFamily="18" charset="0"/>
                <a:cs typeface="Times New Roman" pitchFamily="18" charset="0"/>
              </a:rPr>
              <a:t> with 78.24 percent and </a:t>
            </a:r>
            <a:r>
              <a:rPr lang="en-US" sz="2000" dirty="0" smtClean="0">
                <a:solidFill>
                  <a:srgbClr val="FF0000"/>
                </a:solidFill>
                <a:latin typeface="Times New Roman" pitchFamily="18" charset="0"/>
                <a:cs typeface="Times New Roman" pitchFamily="18" charset="0"/>
              </a:rPr>
              <a:t>Samba</a:t>
            </a:r>
            <a:r>
              <a:rPr lang="en-US" sz="2000" dirty="0" smtClean="0">
                <a:latin typeface="Times New Roman" pitchFamily="18" charset="0"/>
                <a:cs typeface="Times New Roman" pitchFamily="18" charset="0"/>
              </a:rPr>
              <a:t> with 79.93 percent remained above the national average(74.04 percent). </a:t>
            </a:r>
          </a:p>
          <a:p>
            <a:r>
              <a:rPr lang="en-US" sz="2000" dirty="0" smtClean="0">
                <a:latin typeface="Times New Roman" pitchFamily="18" charset="0"/>
                <a:cs typeface="Times New Roman" pitchFamily="18" charset="0"/>
              </a:rPr>
              <a:t>Out of 22 districts only </a:t>
            </a:r>
            <a:r>
              <a:rPr lang="en-US" sz="2000" dirty="0" smtClean="0">
                <a:solidFill>
                  <a:srgbClr val="FF0000"/>
                </a:solidFill>
                <a:latin typeface="Times New Roman" pitchFamily="18" charset="0"/>
                <a:cs typeface="Times New Roman" pitchFamily="18" charset="0"/>
              </a:rPr>
              <a:t>six districts </a:t>
            </a:r>
            <a:r>
              <a:rPr lang="en-US" sz="2000" dirty="0" smtClean="0">
                <a:latin typeface="Times New Roman" pitchFamily="18" charset="0"/>
                <a:cs typeface="Times New Roman" pitchFamily="18" charset="0"/>
              </a:rPr>
              <a:t>experienced higher literacy rate than the state average.</a:t>
            </a:r>
          </a:p>
          <a:p>
            <a:r>
              <a:rPr lang="en-US" sz="2000" dirty="0" smtClean="0">
                <a:latin typeface="Times New Roman" pitchFamily="18" charset="0"/>
                <a:cs typeface="Times New Roman" pitchFamily="18" charset="0"/>
              </a:rPr>
              <a:t>Out of 82 tehsils, only </a:t>
            </a:r>
            <a:r>
              <a:rPr lang="en-US" sz="2000" dirty="0" smtClean="0">
                <a:solidFill>
                  <a:srgbClr val="FF0000"/>
                </a:solidFill>
                <a:latin typeface="Times New Roman" pitchFamily="18" charset="0"/>
                <a:cs typeface="Times New Roman" pitchFamily="18" charset="0"/>
              </a:rPr>
              <a:t>13 tehsils </a:t>
            </a:r>
            <a:r>
              <a:rPr lang="en-US" sz="2000" dirty="0" smtClean="0">
                <a:latin typeface="Times New Roman" pitchFamily="18" charset="0"/>
                <a:cs typeface="Times New Roman" pitchFamily="18" charset="0"/>
              </a:rPr>
              <a:t>had literacy rate higher than the national average and </a:t>
            </a:r>
            <a:r>
              <a:rPr lang="en-US" sz="2000" dirty="0" smtClean="0">
                <a:solidFill>
                  <a:srgbClr val="FF0000"/>
                </a:solidFill>
                <a:latin typeface="Times New Roman" pitchFamily="18" charset="0"/>
                <a:cs typeface="Times New Roman" pitchFamily="18" charset="0"/>
              </a:rPr>
              <a:t>20 tehsils </a:t>
            </a:r>
            <a:r>
              <a:rPr lang="en-US" sz="2000" dirty="0" smtClean="0">
                <a:latin typeface="Times New Roman" pitchFamily="18" charset="0"/>
                <a:cs typeface="Times New Roman" pitchFamily="18" charset="0"/>
              </a:rPr>
              <a:t>had higher literacy rate than the state average. </a:t>
            </a:r>
          </a:p>
          <a:p>
            <a:r>
              <a:rPr lang="en-US" sz="2000" dirty="0" smtClean="0">
                <a:latin typeface="Times New Roman" pitchFamily="18" charset="0"/>
                <a:cs typeface="Times New Roman" pitchFamily="18" charset="0"/>
              </a:rPr>
              <a:t>Nearly </a:t>
            </a:r>
            <a:r>
              <a:rPr lang="en-US" sz="2000" dirty="0" smtClean="0">
                <a:solidFill>
                  <a:srgbClr val="FF0000"/>
                </a:solidFill>
                <a:latin typeface="Times New Roman" pitchFamily="18" charset="0"/>
                <a:cs typeface="Times New Roman" pitchFamily="18" charset="0"/>
              </a:rPr>
              <a:t>two-third tehsils </a:t>
            </a:r>
            <a:r>
              <a:rPr lang="en-US" sz="2000" dirty="0" smtClean="0">
                <a:latin typeface="Times New Roman" pitchFamily="18" charset="0"/>
                <a:cs typeface="Times New Roman" pitchFamily="18" charset="0"/>
              </a:rPr>
              <a:t>of the state are still struggling to catch up with the state average.</a:t>
            </a:r>
          </a:p>
          <a:p>
            <a:r>
              <a:rPr lang="en-US" sz="2000" dirty="0" smtClean="0">
                <a:latin typeface="Times New Roman" pitchFamily="18" charset="0"/>
                <a:cs typeface="Times New Roman" pitchFamily="18" charset="0"/>
              </a:rPr>
              <a:t>Nearly </a:t>
            </a:r>
            <a:r>
              <a:rPr lang="en-US" sz="2000" dirty="0" smtClean="0">
                <a:solidFill>
                  <a:srgbClr val="FF0000"/>
                </a:solidFill>
                <a:latin typeface="Times New Roman" pitchFamily="18" charset="0"/>
                <a:cs typeface="Times New Roman" pitchFamily="18" charset="0"/>
              </a:rPr>
              <a:t>90 percent tehsils </a:t>
            </a:r>
            <a:r>
              <a:rPr lang="en-US" sz="2000" dirty="0" smtClean="0">
                <a:latin typeface="Times New Roman" pitchFamily="18" charset="0"/>
                <a:cs typeface="Times New Roman" pitchFamily="18" charset="0"/>
              </a:rPr>
              <a:t>(75) had more than half of the population as literate.</a:t>
            </a:r>
          </a:p>
          <a:p>
            <a:r>
              <a:rPr lang="en-US" sz="2000" dirty="0" smtClean="0">
                <a:latin typeface="Times New Roman" pitchFamily="18" charset="0"/>
                <a:cs typeface="Times New Roman" pitchFamily="18" charset="0"/>
              </a:rPr>
              <a:t>The urban </a:t>
            </a:r>
            <a:r>
              <a:rPr lang="en-US" sz="2000" dirty="0" smtClean="0">
                <a:solidFill>
                  <a:srgbClr val="FF0000"/>
                </a:solidFill>
                <a:latin typeface="Times New Roman" pitchFamily="18" charset="0"/>
                <a:cs typeface="Times New Roman" pitchFamily="18" charset="0"/>
              </a:rPr>
              <a:t>tehsil of Jammu </a:t>
            </a:r>
            <a:r>
              <a:rPr lang="en-US" sz="2000" dirty="0" smtClean="0">
                <a:latin typeface="Times New Roman" pitchFamily="18" charset="0"/>
                <a:cs typeface="Times New Roman" pitchFamily="18" charset="0"/>
              </a:rPr>
              <a:t>with 85.1 percent literacy had the distinction of being the most literate tehsil of the state.</a:t>
            </a:r>
          </a:p>
          <a:p>
            <a:r>
              <a:rPr lang="en-US" sz="2000" dirty="0" smtClean="0">
                <a:latin typeface="Times New Roman" pitchFamily="18" charset="0"/>
                <a:cs typeface="Times New Roman" pitchFamily="18" charset="0"/>
              </a:rPr>
              <a:t>At the other end of the scale, </a:t>
            </a:r>
            <a:r>
              <a:rPr lang="en-US" sz="2000" dirty="0" smtClean="0">
                <a:solidFill>
                  <a:srgbClr val="FF0000"/>
                </a:solidFill>
                <a:latin typeface="Times New Roman" pitchFamily="18" charset="0"/>
                <a:cs typeface="Times New Roman" pitchFamily="18" charset="0"/>
              </a:rPr>
              <a:t>Chhatroo a rural tehsil </a:t>
            </a:r>
            <a:r>
              <a:rPr lang="en-US" sz="2000" dirty="0" smtClean="0">
                <a:latin typeface="Times New Roman" pitchFamily="18" charset="0"/>
                <a:cs typeface="Times New Roman" pitchFamily="18" charset="0"/>
              </a:rPr>
              <a:t>of Kishtwar district with 45.11 percent literacy rate represents the least literate tehsil of Jammu and Kashmir.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1833</TotalTime>
  <Words>3472</Words>
  <Application>Microsoft Office PowerPoint</Application>
  <PresentationFormat>On-screen Show (4:3)</PresentationFormat>
  <Paragraphs>697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Slide 1</vt:lpstr>
      <vt:lpstr>Slide 2</vt:lpstr>
      <vt:lpstr>Slide 3</vt:lpstr>
      <vt:lpstr>Slide 4</vt:lpstr>
      <vt:lpstr>Slide 5</vt:lpstr>
      <vt:lpstr>Slide 6</vt:lpstr>
      <vt:lpstr>Slide 7</vt:lpstr>
      <vt:lpstr>Jammu AND Kashmir: Change in Literacy, 1981-2011 </vt:lpstr>
      <vt:lpstr>Slide 9</vt:lpstr>
      <vt:lpstr>JAMMU AND KASHMIR: Literacy Rate and Literacy Indicators,2011</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   FEW SUGGESTIONS FOR IMPROVEMRENT IN LITERACY </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dc:creator>
  <cp:lastModifiedBy>Best Buy</cp:lastModifiedBy>
  <cp:revision>215</cp:revision>
  <dcterms:created xsi:type="dcterms:W3CDTF">2016-02-12T05:42:39Z</dcterms:created>
  <dcterms:modified xsi:type="dcterms:W3CDTF">2019-05-14T09:22:40Z</dcterms:modified>
</cp:coreProperties>
</file>